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828" r:id="rId1"/>
    <p:sldMasterId id="2147483840" r:id="rId2"/>
  </p:sldMasterIdLst>
  <p:notesMasterIdLst>
    <p:notesMasterId r:id="rId75"/>
  </p:notesMasterIdLst>
  <p:handoutMasterIdLst>
    <p:handoutMasterId r:id="rId76"/>
  </p:handoutMasterIdLst>
  <p:sldIdLst>
    <p:sldId id="256" r:id="rId3"/>
    <p:sldId id="470" r:id="rId4"/>
    <p:sldId id="385" r:id="rId5"/>
    <p:sldId id="389" r:id="rId6"/>
    <p:sldId id="563" r:id="rId7"/>
    <p:sldId id="1410" r:id="rId8"/>
    <p:sldId id="386" r:id="rId9"/>
    <p:sldId id="1411" r:id="rId10"/>
    <p:sldId id="575" r:id="rId11"/>
    <p:sldId id="1406" r:id="rId12"/>
    <p:sldId id="388" r:id="rId13"/>
    <p:sldId id="559" r:id="rId14"/>
    <p:sldId id="1408" r:id="rId15"/>
    <p:sldId id="407" r:id="rId16"/>
    <p:sldId id="387" r:id="rId17"/>
    <p:sldId id="1409" r:id="rId18"/>
    <p:sldId id="314" r:id="rId19"/>
    <p:sldId id="315" r:id="rId20"/>
    <p:sldId id="316" r:id="rId21"/>
    <p:sldId id="345" r:id="rId22"/>
    <p:sldId id="317" r:id="rId23"/>
    <p:sldId id="322" r:id="rId24"/>
    <p:sldId id="318" r:id="rId25"/>
    <p:sldId id="323" r:id="rId26"/>
    <p:sldId id="326" r:id="rId27"/>
    <p:sldId id="325" r:id="rId28"/>
    <p:sldId id="557" r:id="rId29"/>
    <p:sldId id="313" r:id="rId30"/>
    <p:sldId id="262" r:id="rId31"/>
    <p:sldId id="456" r:id="rId32"/>
    <p:sldId id="455" r:id="rId33"/>
    <p:sldId id="269" r:id="rId34"/>
    <p:sldId id="276" r:id="rId35"/>
    <p:sldId id="401" r:id="rId36"/>
    <p:sldId id="1407" r:id="rId37"/>
    <p:sldId id="402" r:id="rId38"/>
    <p:sldId id="281" r:id="rId39"/>
    <p:sldId id="283" r:id="rId40"/>
    <p:sldId id="284" r:id="rId41"/>
    <p:sldId id="285" r:id="rId42"/>
    <p:sldId id="446" r:id="rId43"/>
    <p:sldId id="286" r:id="rId44"/>
    <p:sldId id="465" r:id="rId45"/>
    <p:sldId id="466" r:id="rId46"/>
    <p:sldId id="355" r:id="rId47"/>
    <p:sldId id="467" r:id="rId48"/>
    <p:sldId id="468" r:id="rId49"/>
    <p:sldId id="1413" r:id="rId50"/>
    <p:sldId id="329" r:id="rId51"/>
    <p:sldId id="462" r:id="rId52"/>
    <p:sldId id="1415" r:id="rId53"/>
    <p:sldId id="560" r:id="rId54"/>
    <p:sldId id="1414" r:id="rId55"/>
    <p:sldId id="1416" r:id="rId56"/>
    <p:sldId id="1420" r:id="rId57"/>
    <p:sldId id="2068" r:id="rId58"/>
    <p:sldId id="2098" r:id="rId59"/>
    <p:sldId id="1425" r:id="rId60"/>
    <p:sldId id="564" r:id="rId61"/>
    <p:sldId id="1421" r:id="rId62"/>
    <p:sldId id="571" r:id="rId63"/>
    <p:sldId id="1422" r:id="rId64"/>
    <p:sldId id="1423" r:id="rId65"/>
    <p:sldId id="1424" r:id="rId66"/>
    <p:sldId id="2100" r:id="rId67"/>
    <p:sldId id="2101" r:id="rId68"/>
    <p:sldId id="305" r:id="rId69"/>
    <p:sldId id="474" r:id="rId70"/>
    <p:sldId id="473" r:id="rId71"/>
    <p:sldId id="472" r:id="rId72"/>
    <p:sldId id="577" r:id="rId73"/>
    <p:sldId id="578" r:id="rId74"/>
  </p:sldIdLst>
  <p:sldSz cx="9144000" cy="6858000" type="screen4x3"/>
  <p:notesSz cx="9144000" cy="6858000"/>
  <p:embeddedFontLst>
    <p:embeddedFont>
      <p:font typeface="Calibri" panose="020F0502020204030204" pitchFamily="34" charset="0"/>
      <p:regular r:id="rId77"/>
      <p:bold r:id="rId78"/>
      <p:italic r:id="rId79"/>
      <p:boldItalic r:id="rId80"/>
    </p:embeddedFont>
    <p:embeddedFont>
      <p:font typeface="Cambria Math" panose="02040503050406030204" pitchFamily="18" charset="0"/>
      <p:regular r:id="rId81"/>
    </p:embeddedFont>
  </p:embeddedFontLst>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192" autoAdjust="0"/>
    <p:restoredTop sz="94660"/>
  </p:normalViewPr>
  <p:slideViewPr>
    <p:cSldViewPr>
      <p:cViewPr varScale="1">
        <p:scale>
          <a:sx n="94" d="100"/>
          <a:sy n="94" d="100"/>
        </p:scale>
        <p:origin x="102" y="306"/>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theme" Target="theme/theme1.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font" Target="fonts/font3.fntdata"/><Relationship Id="rId5" Type="http://schemas.openxmlformats.org/officeDocument/2006/relationships/slide" Target="slides/slide3.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font" Target="fonts/font1.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font" Target="fonts/font4.fntdata"/><Relationship Id="rId85" Type="http://schemas.openxmlformats.org/officeDocument/2006/relationships/tableStyles" Target="tableStyle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notesMaster" Target="notesMasters/notesMaster1.xml"/><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font" Target="fonts/font2.fntdata"/><Relationship Id="rId81" Type="http://schemas.openxmlformats.org/officeDocument/2006/relationships/font" Target="fonts/font5.fntdata"/><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handoutMaster" Target="handoutMasters/handoutMaster1.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61" Type="http://schemas.openxmlformats.org/officeDocument/2006/relationships/slide" Target="slides/slide59.xml"/><Relationship Id="rId8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sz="quarter" idx="1"/>
          </p:nvPr>
        </p:nvSpPr>
        <p:spPr>
          <a:xfrm>
            <a:off x="5179484" y="0"/>
            <a:ext cx="3962400" cy="344091"/>
          </a:xfrm>
          <a:prstGeom prst="rect">
            <a:avLst/>
          </a:prstGeom>
        </p:spPr>
        <p:txBody>
          <a:bodyPr vert="horz" lIns="91440" tIns="45720" rIns="91440" bIns="45720" rtlCol="0"/>
          <a:lstStyle>
            <a:lvl1pPr algn="r">
              <a:defRPr sz="1200"/>
            </a:lvl1pPr>
          </a:lstStyle>
          <a:p>
            <a:fld id="{27F2E4D2-CCA2-4502-9394-B834F2434075}" type="datetimeFigureOut">
              <a:rPr lang="pt-BR" smtClean="0"/>
              <a:t>13/03/2020</a:t>
            </a:fld>
            <a:endParaRPr lang="pt-BR"/>
          </a:p>
        </p:txBody>
      </p:sp>
      <p:sp>
        <p:nvSpPr>
          <p:cNvPr id="4" name="Espaço Reservado para Rodapé 3"/>
          <p:cNvSpPr>
            <a:spLocks noGrp="1"/>
          </p:cNvSpPr>
          <p:nvPr>
            <p:ph type="ftr" sz="quarter" idx="2"/>
          </p:nvPr>
        </p:nvSpPr>
        <p:spPr>
          <a:xfrm>
            <a:off x="0" y="6513910"/>
            <a:ext cx="3962400" cy="344090"/>
          </a:xfrm>
          <a:prstGeom prst="rect">
            <a:avLst/>
          </a:prstGeom>
        </p:spPr>
        <p:txBody>
          <a:bodyPr vert="horz" lIns="91440" tIns="45720" rIns="91440" bIns="45720" rtlCol="0" anchor="b"/>
          <a:lstStyle>
            <a:lvl1pPr algn="l">
              <a:defRPr sz="1200"/>
            </a:lvl1pPr>
          </a:lstStyle>
          <a:p>
            <a:endParaRPr lang="pt-BR"/>
          </a:p>
        </p:txBody>
      </p:sp>
      <p:sp>
        <p:nvSpPr>
          <p:cNvPr id="5" name="Espaço Reservado para Número de Slide 4"/>
          <p:cNvSpPr>
            <a:spLocks noGrp="1"/>
          </p:cNvSpPr>
          <p:nvPr>
            <p:ph type="sldNum" sz="quarter" idx="3"/>
          </p:nvPr>
        </p:nvSpPr>
        <p:spPr>
          <a:xfrm>
            <a:off x="5179484" y="6513910"/>
            <a:ext cx="3962400" cy="344090"/>
          </a:xfrm>
          <a:prstGeom prst="rect">
            <a:avLst/>
          </a:prstGeom>
        </p:spPr>
        <p:txBody>
          <a:bodyPr vert="horz" lIns="91440" tIns="45720" rIns="91440" bIns="45720" rtlCol="0" anchor="b"/>
          <a:lstStyle>
            <a:lvl1pPr algn="r">
              <a:defRPr sz="1200"/>
            </a:lvl1pPr>
          </a:lstStyle>
          <a:p>
            <a:fld id="{205A827B-3253-4F9C-8618-C31F47E67283}" type="slidenum">
              <a:rPr lang="pt-BR" smtClean="0"/>
              <a:t>‹nº›</a:t>
            </a:fld>
            <a:endParaRPr lang="pt-BR"/>
          </a:p>
        </p:txBody>
      </p:sp>
    </p:spTree>
    <p:extLst>
      <p:ext uri="{BB962C8B-B14F-4D97-AF65-F5344CB8AC3E}">
        <p14:creationId xmlns:p14="http://schemas.microsoft.com/office/powerpoint/2010/main" val="264722784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5179484" y="0"/>
            <a:ext cx="3962400" cy="342900"/>
          </a:xfrm>
          <a:prstGeom prst="rect">
            <a:avLst/>
          </a:prstGeom>
        </p:spPr>
        <p:txBody>
          <a:bodyPr vert="horz" lIns="91440" tIns="45720" rIns="91440" bIns="45720" rtlCol="0"/>
          <a:lstStyle>
            <a:lvl1pPr algn="r">
              <a:defRPr sz="1200"/>
            </a:lvl1pPr>
          </a:lstStyle>
          <a:p>
            <a:fld id="{5DA9AB65-B6E8-4798-8D4B-185FFC4CCFBD}" type="datetimeFigureOut">
              <a:rPr lang="pt-BR" smtClean="0"/>
              <a:t>13/03/2020</a:t>
            </a:fld>
            <a:endParaRPr lang="pt-BR"/>
          </a:p>
        </p:txBody>
      </p:sp>
      <p:sp>
        <p:nvSpPr>
          <p:cNvPr id="4" name="Espaço Reservado para Imagem de Slide 3"/>
          <p:cNvSpPr>
            <a:spLocks noGrp="1" noRot="1" noChangeAspect="1"/>
          </p:cNvSpPr>
          <p:nvPr>
            <p:ph type="sldImg" idx="2"/>
          </p:nvPr>
        </p:nvSpPr>
        <p:spPr>
          <a:xfrm>
            <a:off x="2857500" y="514350"/>
            <a:ext cx="3429000" cy="257175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914400" y="3257550"/>
            <a:ext cx="7315200" cy="3086100"/>
          </a:xfrm>
          <a:prstGeom prst="rect">
            <a:avLst/>
          </a:prstGeom>
        </p:spPr>
        <p:txBody>
          <a:bodyPr vert="horz" lIns="91440" tIns="45720" rIns="91440" bIns="45720" rtlCol="0"/>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0" y="6513910"/>
            <a:ext cx="3962400" cy="342900"/>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5179484" y="6513910"/>
            <a:ext cx="3962400" cy="342900"/>
          </a:xfrm>
          <a:prstGeom prst="rect">
            <a:avLst/>
          </a:prstGeom>
        </p:spPr>
        <p:txBody>
          <a:bodyPr vert="horz" lIns="91440" tIns="45720" rIns="91440" bIns="45720" rtlCol="0" anchor="b"/>
          <a:lstStyle>
            <a:lvl1pPr algn="r">
              <a:defRPr sz="1200"/>
            </a:lvl1pPr>
          </a:lstStyle>
          <a:p>
            <a:fld id="{7B3B518D-D611-4398-A56A-347952CD799B}" type="slidenum">
              <a:rPr lang="pt-BR" smtClean="0"/>
              <a:t>‹nº›</a:t>
            </a:fld>
            <a:endParaRPr lang="pt-BR"/>
          </a:p>
        </p:txBody>
      </p:sp>
    </p:spTree>
    <p:extLst>
      <p:ext uri="{BB962C8B-B14F-4D97-AF65-F5344CB8AC3E}">
        <p14:creationId xmlns:p14="http://schemas.microsoft.com/office/powerpoint/2010/main" val="39497367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DP(169, 174, 175, 186) = 7,15</a:t>
            </a:r>
          </a:p>
        </p:txBody>
      </p:sp>
      <p:sp>
        <p:nvSpPr>
          <p:cNvPr id="4" name="Espaço Reservado para Número de Slide 3"/>
          <p:cNvSpPr>
            <a:spLocks noGrp="1"/>
          </p:cNvSpPr>
          <p:nvPr>
            <p:ph type="sldNum" sz="quarter" idx="5"/>
          </p:nvPr>
        </p:nvSpPr>
        <p:spPr/>
        <p:txBody>
          <a:bodyPr/>
          <a:lstStyle/>
          <a:p>
            <a:fld id="{7B3B518D-D611-4398-A56A-347952CD799B}" type="slidenum">
              <a:rPr lang="pt-BR" smtClean="0"/>
              <a:t>3</a:t>
            </a:fld>
            <a:endParaRPr lang="pt-BR"/>
          </a:p>
        </p:txBody>
      </p:sp>
    </p:spTree>
    <p:extLst>
      <p:ext uri="{BB962C8B-B14F-4D97-AF65-F5344CB8AC3E}">
        <p14:creationId xmlns:p14="http://schemas.microsoft.com/office/powerpoint/2010/main" val="36289584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pt-B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pt-BR"/>
          </a:p>
        </p:txBody>
      </p:sp>
      <p:sp>
        <p:nvSpPr>
          <p:cNvPr id="4" name="Date Placeholder 3"/>
          <p:cNvSpPr>
            <a:spLocks noGrp="1"/>
          </p:cNvSpPr>
          <p:nvPr>
            <p:ph type="dt" sz="half" idx="10"/>
          </p:nvPr>
        </p:nvSpPr>
        <p:spPr/>
        <p:txBody>
          <a:bodyPr/>
          <a:lstStyle/>
          <a:p>
            <a:fld id="{CE492E4A-9B64-4F0C-9C3A-B6CAF1CD2B26}" type="datetimeFigureOut">
              <a:rPr lang="pt-BR" smtClean="0"/>
              <a:t>13/03/2020</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997D0A64-79F0-4FC8-9485-02F5E560CF24}" type="slidenum">
              <a:rPr lang="pt-BR" smtClean="0"/>
              <a:t>‹nº›</a:t>
            </a:fld>
            <a:endParaRPr lang="pt-BR"/>
          </a:p>
        </p:txBody>
      </p:sp>
    </p:spTree>
    <p:extLst>
      <p:ext uri="{BB962C8B-B14F-4D97-AF65-F5344CB8AC3E}">
        <p14:creationId xmlns:p14="http://schemas.microsoft.com/office/powerpoint/2010/main" val="2047681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pt-B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4" name="Date Placeholder 3"/>
          <p:cNvSpPr>
            <a:spLocks noGrp="1"/>
          </p:cNvSpPr>
          <p:nvPr>
            <p:ph type="dt" sz="half" idx="10"/>
          </p:nvPr>
        </p:nvSpPr>
        <p:spPr/>
        <p:txBody>
          <a:bodyPr/>
          <a:lstStyle/>
          <a:p>
            <a:fld id="{CE492E4A-9B64-4F0C-9C3A-B6CAF1CD2B26}" type="datetimeFigureOut">
              <a:rPr lang="pt-BR" smtClean="0"/>
              <a:t>13/03/2020</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997D0A64-79F0-4FC8-9485-02F5E560CF24}" type="slidenum">
              <a:rPr lang="pt-BR" smtClean="0"/>
              <a:t>‹nº›</a:t>
            </a:fld>
            <a:endParaRPr lang="pt-BR"/>
          </a:p>
        </p:txBody>
      </p:sp>
    </p:spTree>
    <p:extLst>
      <p:ext uri="{BB962C8B-B14F-4D97-AF65-F5344CB8AC3E}">
        <p14:creationId xmlns:p14="http://schemas.microsoft.com/office/powerpoint/2010/main" val="35654887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pt-B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4" name="Date Placeholder 3"/>
          <p:cNvSpPr>
            <a:spLocks noGrp="1"/>
          </p:cNvSpPr>
          <p:nvPr>
            <p:ph type="dt" sz="half" idx="10"/>
          </p:nvPr>
        </p:nvSpPr>
        <p:spPr/>
        <p:txBody>
          <a:bodyPr/>
          <a:lstStyle/>
          <a:p>
            <a:fld id="{CE492E4A-9B64-4F0C-9C3A-B6CAF1CD2B26}" type="datetimeFigureOut">
              <a:rPr lang="pt-BR" smtClean="0"/>
              <a:t>13/03/2020</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997D0A64-79F0-4FC8-9485-02F5E560CF24}" type="slidenum">
              <a:rPr lang="pt-BR" smtClean="0"/>
              <a:t>‹nº›</a:t>
            </a:fld>
            <a:endParaRPr lang="pt-BR"/>
          </a:p>
        </p:txBody>
      </p:sp>
    </p:spTree>
    <p:extLst>
      <p:ext uri="{BB962C8B-B14F-4D97-AF65-F5344CB8AC3E}">
        <p14:creationId xmlns:p14="http://schemas.microsoft.com/office/powerpoint/2010/main" val="404275618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685800" y="2130425"/>
            <a:ext cx="7772400" cy="1470025"/>
          </a:xfrm>
        </p:spPr>
        <p:txBody>
          <a:bodyPr/>
          <a:lstStyle/>
          <a:p>
            <a:r>
              <a:rPr lang="pt-BR"/>
              <a:t>Clique para editar o título mestre</a:t>
            </a:r>
          </a:p>
        </p:txBody>
      </p:sp>
      <p:sp>
        <p:nvSpPr>
          <p:cNvPr id="3" name="Subtítulo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t-BR"/>
              <a:t>Clique para editar o estilo do subtítulo mestre</a:t>
            </a:r>
          </a:p>
        </p:txBody>
      </p:sp>
      <p:sp>
        <p:nvSpPr>
          <p:cNvPr id="4" name="Espaço Reservado para Data 3"/>
          <p:cNvSpPr>
            <a:spLocks noGrp="1"/>
          </p:cNvSpPr>
          <p:nvPr>
            <p:ph type="dt" sz="half" idx="10"/>
          </p:nvPr>
        </p:nvSpPr>
        <p:spPr/>
        <p:txBody>
          <a:bodyPr/>
          <a:lstStyle/>
          <a:p>
            <a:fld id="{3A594968-8C81-4FDC-BF33-675DCA672449}" type="datetimeFigureOut">
              <a:rPr lang="pt-BR" smtClean="0"/>
              <a:t>13/03/2020</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F54CB6E0-96EC-460C-9CDE-111B9F45013A}" type="slidenum">
              <a:rPr lang="pt-BR" smtClean="0"/>
              <a:t>‹nº›</a:t>
            </a:fld>
            <a:endParaRPr lang="pt-BR"/>
          </a:p>
        </p:txBody>
      </p:sp>
    </p:spTree>
    <p:extLst>
      <p:ext uri="{BB962C8B-B14F-4D97-AF65-F5344CB8AC3E}">
        <p14:creationId xmlns:p14="http://schemas.microsoft.com/office/powerpoint/2010/main" val="347211483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t>Clique para editar o título mestre</a:t>
            </a:r>
          </a:p>
        </p:txBody>
      </p:sp>
      <p:sp>
        <p:nvSpPr>
          <p:cNvPr id="3" name="Espaço Reservado para Conteúdo 2"/>
          <p:cNvSpPr>
            <a:spLocks noGrp="1"/>
          </p:cNvSpPr>
          <p:nvPr>
            <p:ph idx="1"/>
          </p:nvPr>
        </p:nvSpPr>
        <p:spPr/>
        <p:txBody>
          <a:bodyPr/>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p:cNvSpPr>
            <a:spLocks noGrp="1"/>
          </p:cNvSpPr>
          <p:nvPr>
            <p:ph type="dt" sz="half" idx="10"/>
          </p:nvPr>
        </p:nvSpPr>
        <p:spPr/>
        <p:txBody>
          <a:bodyPr/>
          <a:lstStyle/>
          <a:p>
            <a:fld id="{3A594968-8C81-4FDC-BF33-675DCA672449}" type="datetimeFigureOut">
              <a:rPr lang="pt-BR" smtClean="0"/>
              <a:t>13/03/2020</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F54CB6E0-96EC-460C-9CDE-111B9F45013A}" type="slidenum">
              <a:rPr lang="pt-BR" smtClean="0"/>
              <a:t>‹nº›</a:t>
            </a:fld>
            <a:endParaRPr lang="pt-BR"/>
          </a:p>
        </p:txBody>
      </p:sp>
    </p:spTree>
    <p:extLst>
      <p:ext uri="{BB962C8B-B14F-4D97-AF65-F5344CB8AC3E}">
        <p14:creationId xmlns:p14="http://schemas.microsoft.com/office/powerpoint/2010/main" val="162193146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p:cNvSpPr>
            <a:spLocks noGrp="1"/>
          </p:cNvSpPr>
          <p:nvPr>
            <p:ph type="title"/>
          </p:nvPr>
        </p:nvSpPr>
        <p:spPr>
          <a:xfrm>
            <a:off x="722313" y="4406900"/>
            <a:ext cx="7772400" cy="1362075"/>
          </a:xfrm>
        </p:spPr>
        <p:txBody>
          <a:bodyPr anchor="t"/>
          <a:lstStyle>
            <a:lvl1pPr algn="l">
              <a:defRPr sz="4000" b="1" cap="all"/>
            </a:lvl1pPr>
          </a:lstStyle>
          <a:p>
            <a:r>
              <a:rPr lang="pt-BR"/>
              <a:t>Clique para editar o título mestre</a:t>
            </a:r>
          </a:p>
        </p:txBody>
      </p:sp>
      <p:sp>
        <p:nvSpPr>
          <p:cNvPr id="3" name="Espaço Reservado para Texto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BR"/>
              <a:t>Clique para editar o texto mestre</a:t>
            </a:r>
          </a:p>
        </p:txBody>
      </p:sp>
      <p:sp>
        <p:nvSpPr>
          <p:cNvPr id="4" name="Espaço Reservado para Data 3"/>
          <p:cNvSpPr>
            <a:spLocks noGrp="1"/>
          </p:cNvSpPr>
          <p:nvPr>
            <p:ph type="dt" sz="half" idx="10"/>
          </p:nvPr>
        </p:nvSpPr>
        <p:spPr/>
        <p:txBody>
          <a:bodyPr/>
          <a:lstStyle/>
          <a:p>
            <a:fld id="{3A594968-8C81-4FDC-BF33-675DCA672449}" type="datetimeFigureOut">
              <a:rPr lang="pt-BR" smtClean="0"/>
              <a:t>13/03/2020</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F54CB6E0-96EC-460C-9CDE-111B9F45013A}" type="slidenum">
              <a:rPr lang="pt-BR" smtClean="0"/>
              <a:t>‹nº›</a:t>
            </a:fld>
            <a:endParaRPr lang="pt-BR"/>
          </a:p>
        </p:txBody>
      </p:sp>
    </p:spTree>
    <p:extLst>
      <p:ext uri="{BB962C8B-B14F-4D97-AF65-F5344CB8AC3E}">
        <p14:creationId xmlns:p14="http://schemas.microsoft.com/office/powerpoint/2010/main" val="125017445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t>Clique para editar o título mestre</a:t>
            </a:r>
          </a:p>
        </p:txBody>
      </p:sp>
      <p:sp>
        <p:nvSpPr>
          <p:cNvPr id="3" name="Espaço Reservado para Conteúdo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p:cNvSpPr>
            <a:spLocks noGrp="1"/>
          </p:cNvSpPr>
          <p:nvPr>
            <p:ph type="dt" sz="half" idx="10"/>
          </p:nvPr>
        </p:nvSpPr>
        <p:spPr/>
        <p:txBody>
          <a:bodyPr/>
          <a:lstStyle/>
          <a:p>
            <a:fld id="{3A594968-8C81-4FDC-BF33-675DCA672449}" type="datetimeFigureOut">
              <a:rPr lang="pt-BR" smtClean="0"/>
              <a:t>13/03/2020</a:t>
            </a:fld>
            <a:endParaRPr lang="pt-BR"/>
          </a:p>
        </p:txBody>
      </p:sp>
      <p:sp>
        <p:nvSpPr>
          <p:cNvPr id="6" name="Espaço Reservado para Rodapé 5"/>
          <p:cNvSpPr>
            <a:spLocks noGrp="1"/>
          </p:cNvSpPr>
          <p:nvPr>
            <p:ph type="ftr" sz="quarter" idx="11"/>
          </p:nvPr>
        </p:nvSpPr>
        <p:spPr/>
        <p:txBody>
          <a:bodyPr/>
          <a:lstStyle/>
          <a:p>
            <a:endParaRPr lang="pt-BR"/>
          </a:p>
        </p:txBody>
      </p:sp>
      <p:sp>
        <p:nvSpPr>
          <p:cNvPr id="7" name="Espaço Reservado para Número de Slide 6"/>
          <p:cNvSpPr>
            <a:spLocks noGrp="1"/>
          </p:cNvSpPr>
          <p:nvPr>
            <p:ph type="sldNum" sz="quarter" idx="12"/>
          </p:nvPr>
        </p:nvSpPr>
        <p:spPr/>
        <p:txBody>
          <a:bodyPr/>
          <a:lstStyle/>
          <a:p>
            <a:fld id="{F54CB6E0-96EC-460C-9CDE-111B9F45013A}" type="slidenum">
              <a:rPr lang="pt-BR" smtClean="0"/>
              <a:t>‹nº›</a:t>
            </a:fld>
            <a:endParaRPr lang="pt-BR"/>
          </a:p>
        </p:txBody>
      </p:sp>
    </p:spTree>
    <p:extLst>
      <p:ext uri="{BB962C8B-B14F-4D97-AF65-F5344CB8AC3E}">
        <p14:creationId xmlns:p14="http://schemas.microsoft.com/office/powerpoint/2010/main" val="186756214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lvl1pPr>
              <a:defRPr/>
            </a:lvl1pPr>
          </a:lstStyle>
          <a:p>
            <a:r>
              <a:rPr lang="pt-BR"/>
              <a:t>Clique para editar o título mestre</a:t>
            </a:r>
          </a:p>
        </p:txBody>
      </p:sp>
      <p:sp>
        <p:nvSpPr>
          <p:cNvPr id="3" name="Espaço Reservado para Texto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 texto mestre</a:t>
            </a:r>
          </a:p>
        </p:txBody>
      </p:sp>
      <p:sp>
        <p:nvSpPr>
          <p:cNvPr id="4" name="Espaço Reservado para Conteúdo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 texto mestre</a:t>
            </a:r>
          </a:p>
        </p:txBody>
      </p:sp>
      <p:sp>
        <p:nvSpPr>
          <p:cNvPr id="6" name="Espaço Reservado para Conteúdo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p:cNvSpPr>
            <a:spLocks noGrp="1"/>
          </p:cNvSpPr>
          <p:nvPr>
            <p:ph type="dt" sz="half" idx="10"/>
          </p:nvPr>
        </p:nvSpPr>
        <p:spPr/>
        <p:txBody>
          <a:bodyPr/>
          <a:lstStyle/>
          <a:p>
            <a:fld id="{3A594968-8C81-4FDC-BF33-675DCA672449}" type="datetimeFigureOut">
              <a:rPr lang="pt-BR" smtClean="0"/>
              <a:t>13/03/2020</a:t>
            </a:fld>
            <a:endParaRPr lang="pt-BR"/>
          </a:p>
        </p:txBody>
      </p:sp>
      <p:sp>
        <p:nvSpPr>
          <p:cNvPr id="8" name="Espaço Reservado para Rodapé 7"/>
          <p:cNvSpPr>
            <a:spLocks noGrp="1"/>
          </p:cNvSpPr>
          <p:nvPr>
            <p:ph type="ftr" sz="quarter" idx="11"/>
          </p:nvPr>
        </p:nvSpPr>
        <p:spPr/>
        <p:txBody>
          <a:bodyPr/>
          <a:lstStyle/>
          <a:p>
            <a:endParaRPr lang="pt-BR"/>
          </a:p>
        </p:txBody>
      </p:sp>
      <p:sp>
        <p:nvSpPr>
          <p:cNvPr id="9" name="Espaço Reservado para Número de Slide 8"/>
          <p:cNvSpPr>
            <a:spLocks noGrp="1"/>
          </p:cNvSpPr>
          <p:nvPr>
            <p:ph type="sldNum" sz="quarter" idx="12"/>
          </p:nvPr>
        </p:nvSpPr>
        <p:spPr/>
        <p:txBody>
          <a:bodyPr/>
          <a:lstStyle/>
          <a:p>
            <a:fld id="{F54CB6E0-96EC-460C-9CDE-111B9F45013A}" type="slidenum">
              <a:rPr lang="pt-BR" smtClean="0"/>
              <a:t>‹nº›</a:t>
            </a:fld>
            <a:endParaRPr lang="pt-BR"/>
          </a:p>
        </p:txBody>
      </p:sp>
    </p:spTree>
    <p:extLst>
      <p:ext uri="{BB962C8B-B14F-4D97-AF65-F5344CB8AC3E}">
        <p14:creationId xmlns:p14="http://schemas.microsoft.com/office/powerpoint/2010/main" val="264105176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t>Clique para editar o título mestre</a:t>
            </a:r>
          </a:p>
        </p:txBody>
      </p:sp>
      <p:sp>
        <p:nvSpPr>
          <p:cNvPr id="3" name="Espaço Reservado para Data 2"/>
          <p:cNvSpPr>
            <a:spLocks noGrp="1"/>
          </p:cNvSpPr>
          <p:nvPr>
            <p:ph type="dt" sz="half" idx="10"/>
          </p:nvPr>
        </p:nvSpPr>
        <p:spPr/>
        <p:txBody>
          <a:bodyPr/>
          <a:lstStyle/>
          <a:p>
            <a:fld id="{3A594968-8C81-4FDC-BF33-675DCA672449}" type="datetimeFigureOut">
              <a:rPr lang="pt-BR" smtClean="0"/>
              <a:t>13/03/2020</a:t>
            </a:fld>
            <a:endParaRPr lang="pt-BR"/>
          </a:p>
        </p:txBody>
      </p:sp>
      <p:sp>
        <p:nvSpPr>
          <p:cNvPr id="4" name="Espaço Reservado para Rodapé 3"/>
          <p:cNvSpPr>
            <a:spLocks noGrp="1"/>
          </p:cNvSpPr>
          <p:nvPr>
            <p:ph type="ftr" sz="quarter" idx="11"/>
          </p:nvPr>
        </p:nvSpPr>
        <p:spPr/>
        <p:txBody>
          <a:bodyPr/>
          <a:lstStyle/>
          <a:p>
            <a:endParaRPr lang="pt-BR"/>
          </a:p>
        </p:txBody>
      </p:sp>
      <p:sp>
        <p:nvSpPr>
          <p:cNvPr id="5" name="Espaço Reservado para Número de Slide 4"/>
          <p:cNvSpPr>
            <a:spLocks noGrp="1"/>
          </p:cNvSpPr>
          <p:nvPr>
            <p:ph type="sldNum" sz="quarter" idx="12"/>
          </p:nvPr>
        </p:nvSpPr>
        <p:spPr/>
        <p:txBody>
          <a:bodyPr/>
          <a:lstStyle/>
          <a:p>
            <a:fld id="{F54CB6E0-96EC-460C-9CDE-111B9F45013A}" type="slidenum">
              <a:rPr lang="pt-BR" smtClean="0"/>
              <a:t>‹nº›</a:t>
            </a:fld>
            <a:endParaRPr lang="pt-BR"/>
          </a:p>
        </p:txBody>
      </p:sp>
    </p:spTree>
    <p:extLst>
      <p:ext uri="{BB962C8B-B14F-4D97-AF65-F5344CB8AC3E}">
        <p14:creationId xmlns:p14="http://schemas.microsoft.com/office/powerpoint/2010/main" val="392362127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p:cNvSpPr>
            <a:spLocks noGrp="1"/>
          </p:cNvSpPr>
          <p:nvPr>
            <p:ph type="dt" sz="half" idx="10"/>
          </p:nvPr>
        </p:nvSpPr>
        <p:spPr/>
        <p:txBody>
          <a:bodyPr/>
          <a:lstStyle/>
          <a:p>
            <a:fld id="{3A594968-8C81-4FDC-BF33-675DCA672449}" type="datetimeFigureOut">
              <a:rPr lang="pt-BR" smtClean="0"/>
              <a:t>13/03/2020</a:t>
            </a:fld>
            <a:endParaRPr lang="pt-BR"/>
          </a:p>
        </p:txBody>
      </p:sp>
      <p:sp>
        <p:nvSpPr>
          <p:cNvPr id="3" name="Espaço Reservado para Rodapé 2"/>
          <p:cNvSpPr>
            <a:spLocks noGrp="1"/>
          </p:cNvSpPr>
          <p:nvPr>
            <p:ph type="ftr" sz="quarter" idx="11"/>
          </p:nvPr>
        </p:nvSpPr>
        <p:spPr/>
        <p:txBody>
          <a:bodyPr/>
          <a:lstStyle/>
          <a:p>
            <a:endParaRPr lang="pt-BR"/>
          </a:p>
        </p:txBody>
      </p:sp>
      <p:sp>
        <p:nvSpPr>
          <p:cNvPr id="4" name="Espaço Reservado para Número de Slide 3"/>
          <p:cNvSpPr>
            <a:spLocks noGrp="1"/>
          </p:cNvSpPr>
          <p:nvPr>
            <p:ph type="sldNum" sz="quarter" idx="12"/>
          </p:nvPr>
        </p:nvSpPr>
        <p:spPr/>
        <p:txBody>
          <a:bodyPr/>
          <a:lstStyle/>
          <a:p>
            <a:fld id="{F54CB6E0-96EC-460C-9CDE-111B9F45013A}" type="slidenum">
              <a:rPr lang="pt-BR" smtClean="0"/>
              <a:t>‹nº›</a:t>
            </a:fld>
            <a:endParaRPr lang="pt-BR"/>
          </a:p>
        </p:txBody>
      </p:sp>
    </p:spTree>
    <p:extLst>
      <p:ext uri="{BB962C8B-B14F-4D97-AF65-F5344CB8AC3E}">
        <p14:creationId xmlns:p14="http://schemas.microsoft.com/office/powerpoint/2010/main" val="429332303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3050"/>
            <a:ext cx="3008313" cy="1162050"/>
          </a:xfrm>
        </p:spPr>
        <p:txBody>
          <a:bodyPr anchor="b"/>
          <a:lstStyle>
            <a:lvl1pPr algn="l">
              <a:defRPr sz="2000" b="1"/>
            </a:lvl1pPr>
          </a:lstStyle>
          <a:p>
            <a:r>
              <a:rPr lang="pt-BR"/>
              <a:t>Clique para editar o título mestre</a:t>
            </a:r>
          </a:p>
        </p:txBody>
      </p:sp>
      <p:sp>
        <p:nvSpPr>
          <p:cNvPr id="3" name="Espaço Reservado para Conteúdo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Clique para editar o texto mestre</a:t>
            </a:r>
          </a:p>
        </p:txBody>
      </p:sp>
      <p:sp>
        <p:nvSpPr>
          <p:cNvPr id="5" name="Espaço Reservado para Data 4"/>
          <p:cNvSpPr>
            <a:spLocks noGrp="1"/>
          </p:cNvSpPr>
          <p:nvPr>
            <p:ph type="dt" sz="half" idx="10"/>
          </p:nvPr>
        </p:nvSpPr>
        <p:spPr/>
        <p:txBody>
          <a:bodyPr/>
          <a:lstStyle/>
          <a:p>
            <a:fld id="{3A594968-8C81-4FDC-BF33-675DCA672449}" type="datetimeFigureOut">
              <a:rPr lang="pt-BR" smtClean="0"/>
              <a:t>13/03/2020</a:t>
            </a:fld>
            <a:endParaRPr lang="pt-BR"/>
          </a:p>
        </p:txBody>
      </p:sp>
      <p:sp>
        <p:nvSpPr>
          <p:cNvPr id="6" name="Espaço Reservado para Rodapé 5"/>
          <p:cNvSpPr>
            <a:spLocks noGrp="1"/>
          </p:cNvSpPr>
          <p:nvPr>
            <p:ph type="ftr" sz="quarter" idx="11"/>
          </p:nvPr>
        </p:nvSpPr>
        <p:spPr/>
        <p:txBody>
          <a:bodyPr/>
          <a:lstStyle/>
          <a:p>
            <a:endParaRPr lang="pt-BR"/>
          </a:p>
        </p:txBody>
      </p:sp>
      <p:sp>
        <p:nvSpPr>
          <p:cNvPr id="7" name="Espaço Reservado para Número de Slide 6"/>
          <p:cNvSpPr>
            <a:spLocks noGrp="1"/>
          </p:cNvSpPr>
          <p:nvPr>
            <p:ph type="sldNum" sz="quarter" idx="12"/>
          </p:nvPr>
        </p:nvSpPr>
        <p:spPr/>
        <p:txBody>
          <a:bodyPr/>
          <a:lstStyle/>
          <a:p>
            <a:fld id="{F54CB6E0-96EC-460C-9CDE-111B9F45013A}" type="slidenum">
              <a:rPr lang="pt-BR" smtClean="0"/>
              <a:t>‹nº›</a:t>
            </a:fld>
            <a:endParaRPr lang="pt-BR"/>
          </a:p>
        </p:txBody>
      </p:sp>
    </p:spTree>
    <p:extLst>
      <p:ext uri="{BB962C8B-B14F-4D97-AF65-F5344CB8AC3E}">
        <p14:creationId xmlns:p14="http://schemas.microsoft.com/office/powerpoint/2010/main" val="11886254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pt-B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4" name="Date Placeholder 3"/>
          <p:cNvSpPr>
            <a:spLocks noGrp="1"/>
          </p:cNvSpPr>
          <p:nvPr>
            <p:ph type="dt" sz="half" idx="10"/>
          </p:nvPr>
        </p:nvSpPr>
        <p:spPr/>
        <p:txBody>
          <a:bodyPr/>
          <a:lstStyle/>
          <a:p>
            <a:fld id="{CE492E4A-9B64-4F0C-9C3A-B6CAF1CD2B26}" type="datetimeFigureOut">
              <a:rPr lang="pt-BR" smtClean="0"/>
              <a:t>13/03/2020</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997D0A64-79F0-4FC8-9485-02F5E560CF24}" type="slidenum">
              <a:rPr lang="pt-BR" smtClean="0"/>
              <a:t>‹nº›</a:t>
            </a:fld>
            <a:endParaRPr lang="pt-BR"/>
          </a:p>
        </p:txBody>
      </p:sp>
    </p:spTree>
    <p:extLst>
      <p:ext uri="{BB962C8B-B14F-4D97-AF65-F5344CB8AC3E}">
        <p14:creationId xmlns:p14="http://schemas.microsoft.com/office/powerpoint/2010/main" val="36458275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1792288" y="4800600"/>
            <a:ext cx="5486400" cy="566738"/>
          </a:xfrm>
        </p:spPr>
        <p:txBody>
          <a:bodyPr anchor="b"/>
          <a:lstStyle>
            <a:lvl1pPr algn="l">
              <a:defRPr sz="2000" b="1"/>
            </a:lvl1pPr>
          </a:lstStyle>
          <a:p>
            <a:r>
              <a:rPr lang="pt-BR"/>
              <a:t>Clique para editar o título mestre</a:t>
            </a:r>
          </a:p>
        </p:txBody>
      </p:sp>
      <p:sp>
        <p:nvSpPr>
          <p:cNvPr id="3" name="Espaço Reservado para Imagem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Clique para editar o texto mestre</a:t>
            </a:r>
          </a:p>
        </p:txBody>
      </p:sp>
      <p:sp>
        <p:nvSpPr>
          <p:cNvPr id="5" name="Espaço Reservado para Data 4"/>
          <p:cNvSpPr>
            <a:spLocks noGrp="1"/>
          </p:cNvSpPr>
          <p:nvPr>
            <p:ph type="dt" sz="half" idx="10"/>
          </p:nvPr>
        </p:nvSpPr>
        <p:spPr/>
        <p:txBody>
          <a:bodyPr/>
          <a:lstStyle/>
          <a:p>
            <a:fld id="{3A594968-8C81-4FDC-BF33-675DCA672449}" type="datetimeFigureOut">
              <a:rPr lang="pt-BR" smtClean="0"/>
              <a:t>13/03/2020</a:t>
            </a:fld>
            <a:endParaRPr lang="pt-BR"/>
          </a:p>
        </p:txBody>
      </p:sp>
      <p:sp>
        <p:nvSpPr>
          <p:cNvPr id="6" name="Espaço Reservado para Rodapé 5"/>
          <p:cNvSpPr>
            <a:spLocks noGrp="1"/>
          </p:cNvSpPr>
          <p:nvPr>
            <p:ph type="ftr" sz="quarter" idx="11"/>
          </p:nvPr>
        </p:nvSpPr>
        <p:spPr/>
        <p:txBody>
          <a:bodyPr/>
          <a:lstStyle/>
          <a:p>
            <a:endParaRPr lang="pt-BR"/>
          </a:p>
        </p:txBody>
      </p:sp>
      <p:sp>
        <p:nvSpPr>
          <p:cNvPr id="7" name="Espaço Reservado para Número de Slide 6"/>
          <p:cNvSpPr>
            <a:spLocks noGrp="1"/>
          </p:cNvSpPr>
          <p:nvPr>
            <p:ph type="sldNum" sz="quarter" idx="12"/>
          </p:nvPr>
        </p:nvSpPr>
        <p:spPr/>
        <p:txBody>
          <a:bodyPr/>
          <a:lstStyle/>
          <a:p>
            <a:fld id="{F54CB6E0-96EC-460C-9CDE-111B9F45013A}" type="slidenum">
              <a:rPr lang="pt-BR" smtClean="0"/>
              <a:t>‹nº›</a:t>
            </a:fld>
            <a:endParaRPr lang="pt-BR"/>
          </a:p>
        </p:txBody>
      </p:sp>
    </p:spTree>
    <p:extLst>
      <p:ext uri="{BB962C8B-B14F-4D97-AF65-F5344CB8AC3E}">
        <p14:creationId xmlns:p14="http://schemas.microsoft.com/office/powerpoint/2010/main" val="403518193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t>Clique para editar o título mestre</a:t>
            </a:r>
          </a:p>
        </p:txBody>
      </p:sp>
      <p:sp>
        <p:nvSpPr>
          <p:cNvPr id="3" name="Espaço Reservado para Texto Vertical 2"/>
          <p:cNvSpPr>
            <a:spLocks noGrp="1"/>
          </p:cNvSpPr>
          <p:nvPr>
            <p:ph type="body" orient="vert" idx="1"/>
          </p:nvPr>
        </p:nvSpPr>
        <p:spPr/>
        <p:txBody>
          <a:bodyPr vert="eaVert"/>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p:cNvSpPr>
            <a:spLocks noGrp="1"/>
          </p:cNvSpPr>
          <p:nvPr>
            <p:ph type="dt" sz="half" idx="10"/>
          </p:nvPr>
        </p:nvSpPr>
        <p:spPr/>
        <p:txBody>
          <a:bodyPr/>
          <a:lstStyle/>
          <a:p>
            <a:fld id="{3A594968-8C81-4FDC-BF33-675DCA672449}" type="datetimeFigureOut">
              <a:rPr lang="pt-BR" smtClean="0"/>
              <a:t>13/03/2020</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F54CB6E0-96EC-460C-9CDE-111B9F45013A}" type="slidenum">
              <a:rPr lang="pt-BR" smtClean="0"/>
              <a:t>‹nº›</a:t>
            </a:fld>
            <a:endParaRPr lang="pt-BR"/>
          </a:p>
        </p:txBody>
      </p:sp>
    </p:spTree>
    <p:extLst>
      <p:ext uri="{BB962C8B-B14F-4D97-AF65-F5344CB8AC3E}">
        <p14:creationId xmlns:p14="http://schemas.microsoft.com/office/powerpoint/2010/main" val="368652002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Título e texto verticais">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6629400" y="274638"/>
            <a:ext cx="2057400" cy="5851525"/>
          </a:xfrm>
        </p:spPr>
        <p:txBody>
          <a:bodyPr vert="eaVert"/>
          <a:lstStyle/>
          <a:p>
            <a:r>
              <a:rPr lang="pt-BR"/>
              <a:t>Clique para editar o título mestre</a:t>
            </a:r>
          </a:p>
        </p:txBody>
      </p:sp>
      <p:sp>
        <p:nvSpPr>
          <p:cNvPr id="3" name="Espaço Reservado para Texto Vertical 2"/>
          <p:cNvSpPr>
            <a:spLocks noGrp="1"/>
          </p:cNvSpPr>
          <p:nvPr>
            <p:ph type="body" orient="vert" idx="1"/>
          </p:nvPr>
        </p:nvSpPr>
        <p:spPr>
          <a:xfrm>
            <a:off x="457200" y="274638"/>
            <a:ext cx="6019800" cy="5851525"/>
          </a:xfrm>
        </p:spPr>
        <p:txBody>
          <a:bodyPr vert="eaVert"/>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p:cNvSpPr>
            <a:spLocks noGrp="1"/>
          </p:cNvSpPr>
          <p:nvPr>
            <p:ph type="dt" sz="half" idx="10"/>
          </p:nvPr>
        </p:nvSpPr>
        <p:spPr/>
        <p:txBody>
          <a:bodyPr/>
          <a:lstStyle/>
          <a:p>
            <a:fld id="{3A594968-8C81-4FDC-BF33-675DCA672449}" type="datetimeFigureOut">
              <a:rPr lang="pt-BR" smtClean="0"/>
              <a:t>13/03/2020</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F54CB6E0-96EC-460C-9CDE-111B9F45013A}" type="slidenum">
              <a:rPr lang="pt-BR" smtClean="0"/>
              <a:t>‹nº›</a:t>
            </a:fld>
            <a:endParaRPr lang="pt-BR"/>
          </a:p>
        </p:txBody>
      </p:sp>
    </p:spTree>
    <p:extLst>
      <p:ext uri="{BB962C8B-B14F-4D97-AF65-F5344CB8AC3E}">
        <p14:creationId xmlns:p14="http://schemas.microsoft.com/office/powerpoint/2010/main" val="23965787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pt-B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E492E4A-9B64-4F0C-9C3A-B6CAF1CD2B26}" type="datetimeFigureOut">
              <a:rPr lang="pt-BR" smtClean="0"/>
              <a:t>13/03/2020</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997D0A64-79F0-4FC8-9485-02F5E560CF24}" type="slidenum">
              <a:rPr lang="pt-BR" smtClean="0"/>
              <a:t>‹nº›</a:t>
            </a:fld>
            <a:endParaRPr lang="pt-BR"/>
          </a:p>
        </p:txBody>
      </p:sp>
    </p:spTree>
    <p:extLst>
      <p:ext uri="{BB962C8B-B14F-4D97-AF65-F5344CB8AC3E}">
        <p14:creationId xmlns:p14="http://schemas.microsoft.com/office/powerpoint/2010/main" val="18555490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pt-B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5" name="Date Placeholder 4"/>
          <p:cNvSpPr>
            <a:spLocks noGrp="1"/>
          </p:cNvSpPr>
          <p:nvPr>
            <p:ph type="dt" sz="half" idx="10"/>
          </p:nvPr>
        </p:nvSpPr>
        <p:spPr/>
        <p:txBody>
          <a:bodyPr/>
          <a:lstStyle/>
          <a:p>
            <a:fld id="{CE492E4A-9B64-4F0C-9C3A-B6CAF1CD2B26}" type="datetimeFigureOut">
              <a:rPr lang="pt-BR" smtClean="0"/>
              <a:t>13/03/2020</a:t>
            </a:fld>
            <a:endParaRPr lang="pt-BR"/>
          </a:p>
        </p:txBody>
      </p:sp>
      <p:sp>
        <p:nvSpPr>
          <p:cNvPr id="6" name="Footer Placeholder 5"/>
          <p:cNvSpPr>
            <a:spLocks noGrp="1"/>
          </p:cNvSpPr>
          <p:nvPr>
            <p:ph type="ftr" sz="quarter" idx="11"/>
          </p:nvPr>
        </p:nvSpPr>
        <p:spPr/>
        <p:txBody>
          <a:bodyPr/>
          <a:lstStyle/>
          <a:p>
            <a:endParaRPr lang="pt-BR"/>
          </a:p>
        </p:txBody>
      </p:sp>
      <p:sp>
        <p:nvSpPr>
          <p:cNvPr id="7" name="Slide Number Placeholder 6"/>
          <p:cNvSpPr>
            <a:spLocks noGrp="1"/>
          </p:cNvSpPr>
          <p:nvPr>
            <p:ph type="sldNum" sz="quarter" idx="12"/>
          </p:nvPr>
        </p:nvSpPr>
        <p:spPr/>
        <p:txBody>
          <a:bodyPr/>
          <a:lstStyle/>
          <a:p>
            <a:fld id="{997D0A64-79F0-4FC8-9485-02F5E560CF24}" type="slidenum">
              <a:rPr lang="pt-BR" smtClean="0"/>
              <a:t>‹nº›</a:t>
            </a:fld>
            <a:endParaRPr lang="pt-BR"/>
          </a:p>
        </p:txBody>
      </p:sp>
    </p:spTree>
    <p:extLst>
      <p:ext uri="{BB962C8B-B14F-4D97-AF65-F5344CB8AC3E}">
        <p14:creationId xmlns:p14="http://schemas.microsoft.com/office/powerpoint/2010/main" val="34569940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pt-B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7" name="Date Placeholder 6"/>
          <p:cNvSpPr>
            <a:spLocks noGrp="1"/>
          </p:cNvSpPr>
          <p:nvPr>
            <p:ph type="dt" sz="half" idx="10"/>
          </p:nvPr>
        </p:nvSpPr>
        <p:spPr/>
        <p:txBody>
          <a:bodyPr/>
          <a:lstStyle/>
          <a:p>
            <a:fld id="{CE492E4A-9B64-4F0C-9C3A-B6CAF1CD2B26}" type="datetimeFigureOut">
              <a:rPr lang="pt-BR" smtClean="0"/>
              <a:t>13/03/2020</a:t>
            </a:fld>
            <a:endParaRPr lang="pt-BR"/>
          </a:p>
        </p:txBody>
      </p:sp>
      <p:sp>
        <p:nvSpPr>
          <p:cNvPr id="8" name="Footer Placeholder 7"/>
          <p:cNvSpPr>
            <a:spLocks noGrp="1"/>
          </p:cNvSpPr>
          <p:nvPr>
            <p:ph type="ftr" sz="quarter" idx="11"/>
          </p:nvPr>
        </p:nvSpPr>
        <p:spPr/>
        <p:txBody>
          <a:bodyPr/>
          <a:lstStyle/>
          <a:p>
            <a:endParaRPr lang="pt-BR"/>
          </a:p>
        </p:txBody>
      </p:sp>
      <p:sp>
        <p:nvSpPr>
          <p:cNvPr id="9" name="Slide Number Placeholder 8"/>
          <p:cNvSpPr>
            <a:spLocks noGrp="1"/>
          </p:cNvSpPr>
          <p:nvPr>
            <p:ph type="sldNum" sz="quarter" idx="12"/>
          </p:nvPr>
        </p:nvSpPr>
        <p:spPr/>
        <p:txBody>
          <a:bodyPr/>
          <a:lstStyle/>
          <a:p>
            <a:fld id="{997D0A64-79F0-4FC8-9485-02F5E560CF24}" type="slidenum">
              <a:rPr lang="pt-BR" smtClean="0"/>
              <a:t>‹nº›</a:t>
            </a:fld>
            <a:endParaRPr lang="pt-BR"/>
          </a:p>
        </p:txBody>
      </p:sp>
    </p:spTree>
    <p:extLst>
      <p:ext uri="{BB962C8B-B14F-4D97-AF65-F5344CB8AC3E}">
        <p14:creationId xmlns:p14="http://schemas.microsoft.com/office/powerpoint/2010/main" val="27807578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pt-BR"/>
          </a:p>
        </p:txBody>
      </p:sp>
      <p:sp>
        <p:nvSpPr>
          <p:cNvPr id="3" name="Date Placeholder 2"/>
          <p:cNvSpPr>
            <a:spLocks noGrp="1"/>
          </p:cNvSpPr>
          <p:nvPr>
            <p:ph type="dt" sz="half" idx="10"/>
          </p:nvPr>
        </p:nvSpPr>
        <p:spPr/>
        <p:txBody>
          <a:bodyPr/>
          <a:lstStyle/>
          <a:p>
            <a:fld id="{CE492E4A-9B64-4F0C-9C3A-B6CAF1CD2B26}" type="datetimeFigureOut">
              <a:rPr lang="pt-BR" smtClean="0"/>
              <a:t>13/03/2020</a:t>
            </a:fld>
            <a:endParaRPr lang="pt-BR"/>
          </a:p>
        </p:txBody>
      </p:sp>
      <p:sp>
        <p:nvSpPr>
          <p:cNvPr id="4" name="Footer Placeholder 3"/>
          <p:cNvSpPr>
            <a:spLocks noGrp="1"/>
          </p:cNvSpPr>
          <p:nvPr>
            <p:ph type="ftr" sz="quarter" idx="11"/>
          </p:nvPr>
        </p:nvSpPr>
        <p:spPr/>
        <p:txBody>
          <a:bodyPr/>
          <a:lstStyle/>
          <a:p>
            <a:endParaRPr lang="pt-BR"/>
          </a:p>
        </p:txBody>
      </p:sp>
      <p:sp>
        <p:nvSpPr>
          <p:cNvPr id="5" name="Slide Number Placeholder 4"/>
          <p:cNvSpPr>
            <a:spLocks noGrp="1"/>
          </p:cNvSpPr>
          <p:nvPr>
            <p:ph type="sldNum" sz="quarter" idx="12"/>
          </p:nvPr>
        </p:nvSpPr>
        <p:spPr/>
        <p:txBody>
          <a:bodyPr/>
          <a:lstStyle/>
          <a:p>
            <a:fld id="{997D0A64-79F0-4FC8-9485-02F5E560CF24}" type="slidenum">
              <a:rPr lang="pt-BR" smtClean="0"/>
              <a:t>‹nº›</a:t>
            </a:fld>
            <a:endParaRPr lang="pt-BR"/>
          </a:p>
        </p:txBody>
      </p:sp>
    </p:spTree>
    <p:extLst>
      <p:ext uri="{BB962C8B-B14F-4D97-AF65-F5344CB8AC3E}">
        <p14:creationId xmlns:p14="http://schemas.microsoft.com/office/powerpoint/2010/main" val="34230331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E492E4A-9B64-4F0C-9C3A-B6CAF1CD2B26}" type="datetimeFigureOut">
              <a:rPr lang="pt-BR" smtClean="0"/>
              <a:t>13/03/2020</a:t>
            </a:fld>
            <a:endParaRPr lang="pt-BR"/>
          </a:p>
        </p:txBody>
      </p:sp>
      <p:sp>
        <p:nvSpPr>
          <p:cNvPr id="3" name="Footer Placeholder 2"/>
          <p:cNvSpPr>
            <a:spLocks noGrp="1"/>
          </p:cNvSpPr>
          <p:nvPr>
            <p:ph type="ftr" sz="quarter" idx="11"/>
          </p:nvPr>
        </p:nvSpPr>
        <p:spPr/>
        <p:txBody>
          <a:bodyPr/>
          <a:lstStyle/>
          <a:p>
            <a:endParaRPr lang="pt-BR"/>
          </a:p>
        </p:txBody>
      </p:sp>
      <p:sp>
        <p:nvSpPr>
          <p:cNvPr id="4" name="Slide Number Placeholder 3"/>
          <p:cNvSpPr>
            <a:spLocks noGrp="1"/>
          </p:cNvSpPr>
          <p:nvPr>
            <p:ph type="sldNum" sz="quarter" idx="12"/>
          </p:nvPr>
        </p:nvSpPr>
        <p:spPr/>
        <p:txBody>
          <a:bodyPr/>
          <a:lstStyle/>
          <a:p>
            <a:fld id="{997D0A64-79F0-4FC8-9485-02F5E560CF24}" type="slidenum">
              <a:rPr lang="pt-BR" smtClean="0"/>
              <a:t>‹nº›</a:t>
            </a:fld>
            <a:endParaRPr lang="pt-BR"/>
          </a:p>
        </p:txBody>
      </p:sp>
    </p:spTree>
    <p:extLst>
      <p:ext uri="{BB962C8B-B14F-4D97-AF65-F5344CB8AC3E}">
        <p14:creationId xmlns:p14="http://schemas.microsoft.com/office/powerpoint/2010/main" val="24079028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pt-B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E492E4A-9B64-4F0C-9C3A-B6CAF1CD2B26}" type="datetimeFigureOut">
              <a:rPr lang="pt-BR" smtClean="0"/>
              <a:t>13/03/2020</a:t>
            </a:fld>
            <a:endParaRPr lang="pt-BR"/>
          </a:p>
        </p:txBody>
      </p:sp>
      <p:sp>
        <p:nvSpPr>
          <p:cNvPr id="6" name="Footer Placeholder 5"/>
          <p:cNvSpPr>
            <a:spLocks noGrp="1"/>
          </p:cNvSpPr>
          <p:nvPr>
            <p:ph type="ftr" sz="quarter" idx="11"/>
          </p:nvPr>
        </p:nvSpPr>
        <p:spPr/>
        <p:txBody>
          <a:bodyPr/>
          <a:lstStyle/>
          <a:p>
            <a:endParaRPr lang="pt-BR"/>
          </a:p>
        </p:txBody>
      </p:sp>
      <p:sp>
        <p:nvSpPr>
          <p:cNvPr id="7" name="Slide Number Placeholder 6"/>
          <p:cNvSpPr>
            <a:spLocks noGrp="1"/>
          </p:cNvSpPr>
          <p:nvPr>
            <p:ph type="sldNum" sz="quarter" idx="12"/>
          </p:nvPr>
        </p:nvSpPr>
        <p:spPr/>
        <p:txBody>
          <a:bodyPr/>
          <a:lstStyle/>
          <a:p>
            <a:fld id="{997D0A64-79F0-4FC8-9485-02F5E560CF24}" type="slidenum">
              <a:rPr lang="pt-BR" smtClean="0"/>
              <a:t>‹nº›</a:t>
            </a:fld>
            <a:endParaRPr lang="pt-BR"/>
          </a:p>
        </p:txBody>
      </p:sp>
    </p:spTree>
    <p:extLst>
      <p:ext uri="{BB962C8B-B14F-4D97-AF65-F5344CB8AC3E}">
        <p14:creationId xmlns:p14="http://schemas.microsoft.com/office/powerpoint/2010/main" val="19288439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pt-B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E492E4A-9B64-4F0C-9C3A-B6CAF1CD2B26}" type="datetimeFigureOut">
              <a:rPr lang="pt-BR" smtClean="0"/>
              <a:t>13/03/2020</a:t>
            </a:fld>
            <a:endParaRPr lang="pt-BR"/>
          </a:p>
        </p:txBody>
      </p:sp>
      <p:sp>
        <p:nvSpPr>
          <p:cNvPr id="6" name="Footer Placeholder 5"/>
          <p:cNvSpPr>
            <a:spLocks noGrp="1"/>
          </p:cNvSpPr>
          <p:nvPr>
            <p:ph type="ftr" sz="quarter" idx="11"/>
          </p:nvPr>
        </p:nvSpPr>
        <p:spPr/>
        <p:txBody>
          <a:bodyPr/>
          <a:lstStyle/>
          <a:p>
            <a:endParaRPr lang="pt-BR"/>
          </a:p>
        </p:txBody>
      </p:sp>
      <p:sp>
        <p:nvSpPr>
          <p:cNvPr id="7" name="Slide Number Placeholder 6"/>
          <p:cNvSpPr>
            <a:spLocks noGrp="1"/>
          </p:cNvSpPr>
          <p:nvPr>
            <p:ph type="sldNum" sz="quarter" idx="12"/>
          </p:nvPr>
        </p:nvSpPr>
        <p:spPr/>
        <p:txBody>
          <a:bodyPr/>
          <a:lstStyle/>
          <a:p>
            <a:fld id="{997D0A64-79F0-4FC8-9485-02F5E560CF24}" type="slidenum">
              <a:rPr lang="pt-BR" smtClean="0"/>
              <a:t>‹nº›</a:t>
            </a:fld>
            <a:endParaRPr lang="pt-BR"/>
          </a:p>
        </p:txBody>
      </p:sp>
    </p:spTree>
    <p:extLst>
      <p:ext uri="{BB962C8B-B14F-4D97-AF65-F5344CB8AC3E}">
        <p14:creationId xmlns:p14="http://schemas.microsoft.com/office/powerpoint/2010/main" val="19003390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endParaRPr lang="pt-B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E492E4A-9B64-4F0C-9C3A-B6CAF1CD2B26}" type="datetimeFigureOut">
              <a:rPr lang="pt-BR" smtClean="0"/>
              <a:t>13/03/2020</a:t>
            </a:fld>
            <a:endParaRPr lang="pt-B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97D0A64-79F0-4FC8-9485-02F5E560CF24}" type="slidenum">
              <a:rPr lang="pt-BR" smtClean="0"/>
              <a:t>‹nº›</a:t>
            </a:fld>
            <a:endParaRPr lang="pt-BR"/>
          </a:p>
        </p:txBody>
      </p:sp>
    </p:spTree>
    <p:extLst>
      <p:ext uri="{BB962C8B-B14F-4D97-AF65-F5344CB8AC3E}">
        <p14:creationId xmlns:p14="http://schemas.microsoft.com/office/powerpoint/2010/main" val="1573611513"/>
      </p:ext>
    </p:extLst>
  </p:cSld>
  <p:clrMap bg1="lt1" tx1="dk1" bg2="lt2" tx2="dk2" accent1="accent1" accent2="accent2" accent3="accent3" accent4="accent4" accent5="accent5" accent6="accent6" hlink="hlink" folHlink="folHlink"/>
  <p:sldLayoutIdLst>
    <p:sldLayoutId id="2147483829" r:id="rId1"/>
    <p:sldLayoutId id="2147483830" r:id="rId2"/>
    <p:sldLayoutId id="2147483831" r:id="rId3"/>
    <p:sldLayoutId id="2147483832" r:id="rId4"/>
    <p:sldLayoutId id="2147483833" r:id="rId5"/>
    <p:sldLayoutId id="2147483834" r:id="rId6"/>
    <p:sldLayoutId id="2147483835" r:id="rId7"/>
    <p:sldLayoutId id="2147483836" r:id="rId8"/>
    <p:sldLayoutId id="2147483837" r:id="rId9"/>
    <p:sldLayoutId id="2147483838" r:id="rId10"/>
    <p:sldLayoutId id="214748383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pt-BR"/>
              <a:t>Clique para editar o título mestre</a:t>
            </a:r>
          </a:p>
        </p:txBody>
      </p:sp>
      <p:sp>
        <p:nvSpPr>
          <p:cNvPr id="3" name="Espaço Reservado para Texto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A594968-8C81-4FDC-BF33-675DCA672449}" type="datetimeFigureOut">
              <a:rPr lang="pt-BR" smtClean="0"/>
              <a:t>13/03/2020</a:t>
            </a:fld>
            <a:endParaRPr lang="pt-BR"/>
          </a:p>
        </p:txBody>
      </p:sp>
      <p:sp>
        <p:nvSpPr>
          <p:cNvPr id="5" name="Espaço Reservado para Rodapé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Espaço Reservado para Número de Slide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54CB6E0-96EC-460C-9CDE-111B9F45013A}" type="slidenum">
              <a:rPr lang="pt-BR" smtClean="0"/>
              <a:t>‹nº›</a:t>
            </a:fld>
            <a:endParaRPr lang="pt-BR"/>
          </a:p>
        </p:txBody>
      </p:sp>
    </p:spTree>
    <p:extLst>
      <p:ext uri="{BB962C8B-B14F-4D97-AF65-F5344CB8AC3E}">
        <p14:creationId xmlns:p14="http://schemas.microsoft.com/office/powerpoint/2010/main" val="4046050380"/>
      </p:ext>
    </p:extLst>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40.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2" Type="http://schemas.openxmlformats.org/officeDocument/2006/relationships/image" Target="../media/image26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3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hyperlink" Target="http://mchankins.wordpress.com/2013/04/21/still-notsignifiant-2" TargetMode="Externa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4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emf"/><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4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210.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116.png"/><Relationship Id="rId1" Type="http://schemas.openxmlformats.org/officeDocument/2006/relationships/slideLayout" Target="../slideLayouts/slideLayout2.xml"/><Relationship Id="rId4" Type="http://schemas.openxmlformats.org/officeDocument/2006/relationships/image" Target="../media/image118.png"/></Relationships>
</file>

<file path=ppt/slides/_rels/slide51.xml.rels><?xml version="1.0" encoding="UTF-8" standalone="yes"?>
<Relationships xmlns="http://schemas.openxmlformats.org/package/2006/relationships"><Relationship Id="rId2" Type="http://schemas.openxmlformats.org/officeDocument/2006/relationships/image" Target="../media/image45.emf"/><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61.png"/><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 Id="rId5" Type="http://schemas.openxmlformats.org/officeDocument/2006/relationships/image" Target="../media/image71.png"/><Relationship Id="rId4" Type="http://schemas.openxmlformats.org/officeDocument/2006/relationships/image" Target="../media/image70.png"/></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865820" y="2822302"/>
            <a:ext cx="7772400" cy="1470025"/>
          </a:xfrm>
        </p:spPr>
        <p:txBody>
          <a:bodyPr>
            <a:normAutofit/>
          </a:bodyPr>
          <a:lstStyle/>
          <a:p>
            <a:r>
              <a:rPr lang="pt-BR" dirty="0">
                <a:effectLst>
                  <a:outerShdw blurRad="38100" dist="38100" dir="2700000" algn="tl">
                    <a:srgbClr val="000000">
                      <a:alpha val="43137"/>
                    </a:srgbClr>
                  </a:outerShdw>
                </a:effectLst>
              </a:rPr>
              <a:t>Testagem de Hipótese Nula</a:t>
            </a:r>
          </a:p>
        </p:txBody>
      </p:sp>
      <p:sp>
        <p:nvSpPr>
          <p:cNvPr id="3" name="Subtítulo 2"/>
          <p:cNvSpPr>
            <a:spLocks noGrp="1"/>
          </p:cNvSpPr>
          <p:nvPr>
            <p:ph type="subTitle" idx="1"/>
          </p:nvPr>
        </p:nvSpPr>
        <p:spPr>
          <a:xfrm>
            <a:off x="971600" y="4509119"/>
            <a:ext cx="7560840" cy="2175255"/>
          </a:xfrm>
        </p:spPr>
        <p:style>
          <a:lnRef idx="2">
            <a:schemeClr val="accent2"/>
          </a:lnRef>
          <a:fillRef idx="1">
            <a:schemeClr val="lt1"/>
          </a:fillRef>
          <a:effectRef idx="0">
            <a:schemeClr val="accent2"/>
          </a:effectRef>
          <a:fontRef idx="minor">
            <a:schemeClr val="dk1"/>
          </a:fontRef>
        </p:style>
        <p:txBody>
          <a:bodyPr>
            <a:noAutofit/>
          </a:bodyPr>
          <a:lstStyle/>
          <a:p>
            <a:pPr marL="457200" indent="-457200" algn="just">
              <a:buFont typeface="Arial" pitchFamily="34" charset="0"/>
              <a:buChar char="•"/>
            </a:pPr>
            <a:r>
              <a:rPr lang="pt-BR" sz="1600" dirty="0"/>
              <a:t>A lógica da testagem de hipótese nula</a:t>
            </a:r>
          </a:p>
          <a:p>
            <a:pPr marL="457200" indent="-457200" algn="just">
              <a:buFont typeface="Arial" pitchFamily="34" charset="0"/>
              <a:buChar char="•"/>
            </a:pPr>
            <a:r>
              <a:rPr lang="pt-BR" sz="1600" dirty="0"/>
              <a:t>A significância estatística e como ela se relaciona com probabilidade condicionada</a:t>
            </a:r>
          </a:p>
          <a:p>
            <a:pPr marL="457200" indent="-457200" algn="just">
              <a:buFont typeface="Arial" pitchFamily="34" charset="0"/>
              <a:buChar char="•"/>
            </a:pPr>
            <a:r>
              <a:rPr lang="pt-BR" sz="1600" dirty="0"/>
              <a:t>Como as distribuições de probabilidade formam as bases dos testes estatísticos</a:t>
            </a:r>
          </a:p>
          <a:p>
            <a:pPr marL="457200" indent="-457200" algn="just">
              <a:buFont typeface="Arial" pitchFamily="34" charset="0"/>
              <a:buChar char="•"/>
            </a:pPr>
            <a:r>
              <a:rPr lang="pt-BR" sz="1600" dirty="0"/>
              <a:t>Os problema associados em utilizar probabilidades como base para conclusões (erros do tipo I e do tipo II)</a:t>
            </a:r>
          </a:p>
          <a:p>
            <a:pPr marL="457200" indent="-457200" algn="just">
              <a:buFont typeface="Arial" pitchFamily="34" charset="0"/>
              <a:buChar char="•"/>
            </a:pPr>
            <a:r>
              <a:rPr lang="pt-BR" sz="1600" dirty="0"/>
              <a:t>Hipóteses unilaterais e bilaterais </a:t>
            </a:r>
          </a:p>
          <a:p>
            <a:pPr marL="457200" indent="-457200" algn="just">
              <a:buFont typeface="Arial" pitchFamily="34" charset="0"/>
              <a:buChar char="•"/>
            </a:pPr>
            <a:r>
              <a:rPr lang="pt-BR" sz="1600" dirty="0"/>
              <a:t>Como escolher o teste apropriado para analisar seus dados</a:t>
            </a:r>
          </a:p>
        </p:txBody>
      </p:sp>
      <p:pic>
        <p:nvPicPr>
          <p:cNvPr id="4" name="Imagem 3">
            <a:extLst>
              <a:ext uri="{FF2B5EF4-FFF2-40B4-BE49-F238E27FC236}">
                <a16:creationId xmlns:a16="http://schemas.microsoft.com/office/drawing/2014/main" id="{FFA41E8C-1FE9-41D1-BD95-966BC5254A4C}"/>
              </a:ext>
            </a:extLst>
          </p:cNvPr>
          <p:cNvPicPr>
            <a:picLocks noChangeAspect="1"/>
          </p:cNvPicPr>
          <p:nvPr/>
        </p:nvPicPr>
        <p:blipFill>
          <a:blip r:embed="rId2"/>
          <a:stretch>
            <a:fillRect/>
          </a:stretch>
        </p:blipFill>
        <p:spPr>
          <a:xfrm>
            <a:off x="3131840" y="147480"/>
            <a:ext cx="3240360" cy="2458030"/>
          </a:xfrm>
          <a:prstGeom prst="rect">
            <a:avLst/>
          </a:prstGeom>
        </p:spPr>
      </p:pic>
    </p:spTree>
    <p:extLst>
      <p:ext uri="{BB962C8B-B14F-4D97-AF65-F5344CB8AC3E}">
        <p14:creationId xmlns:p14="http://schemas.microsoft.com/office/powerpoint/2010/main" val="23195141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2F0EB5D-F7CB-465C-86BC-B998FFA0ABB6}"/>
              </a:ext>
            </a:extLst>
          </p:cNvPr>
          <p:cNvSpPr>
            <a:spLocks noGrp="1"/>
          </p:cNvSpPr>
          <p:nvPr>
            <p:ph type="title"/>
          </p:nvPr>
        </p:nvSpPr>
        <p:spPr/>
        <p:txBody>
          <a:bodyPr/>
          <a:lstStyle/>
          <a:p>
            <a:r>
              <a:rPr lang="pt-BR" dirty="0"/>
              <a:t>Valor-p</a:t>
            </a:r>
          </a:p>
        </p:txBody>
      </p:sp>
      <p:pic>
        <p:nvPicPr>
          <p:cNvPr id="4" name="Espaço Reservado para Conteúdo 3">
            <a:extLst>
              <a:ext uri="{FF2B5EF4-FFF2-40B4-BE49-F238E27FC236}">
                <a16:creationId xmlns:a16="http://schemas.microsoft.com/office/drawing/2014/main" id="{DB2E580F-3ADF-46E0-AE01-4DBDF1BDCDBE}"/>
              </a:ext>
            </a:extLst>
          </p:cNvPr>
          <p:cNvPicPr>
            <a:picLocks noGrp="1" noChangeAspect="1"/>
          </p:cNvPicPr>
          <p:nvPr>
            <p:ph idx="1"/>
          </p:nvPr>
        </p:nvPicPr>
        <p:blipFill>
          <a:blip r:embed="rId2"/>
          <a:stretch>
            <a:fillRect/>
          </a:stretch>
        </p:blipFill>
        <p:spPr>
          <a:xfrm>
            <a:off x="683567" y="2348880"/>
            <a:ext cx="7992887" cy="2664296"/>
          </a:xfrm>
          <a:prstGeom prst="rect">
            <a:avLst/>
          </a:prstGeom>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22574145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735550"/>
          </a:xfrm>
        </p:spPr>
        <p:txBody>
          <a:bodyPr>
            <a:noAutofit/>
          </a:bodyPr>
          <a:lstStyle/>
          <a:p>
            <a:r>
              <a:rPr lang="pt-BR" sz="3600" dirty="0"/>
              <a:t>Teste z bilateral para um grupo</a:t>
            </a:r>
          </a:p>
        </p:txBody>
      </p:sp>
      <mc:AlternateContent xmlns:mc="http://schemas.openxmlformats.org/markup-compatibility/2006" xmlns:a14="http://schemas.microsoft.com/office/drawing/2010/main">
        <mc:Choice Requires="a14">
          <p:sp>
            <p:nvSpPr>
              <p:cNvPr id="3" name="Espaço Reservado para Conteúdo 2"/>
              <p:cNvSpPr>
                <a:spLocks noGrp="1"/>
              </p:cNvSpPr>
              <p:nvPr>
                <p:ph idx="1"/>
              </p:nvPr>
            </p:nvSpPr>
            <p:spPr>
              <a:xfrm>
                <a:off x="457200" y="1196752"/>
                <a:ext cx="8229600" cy="4525963"/>
              </a:xfrm>
            </p:spPr>
            <p:txBody>
              <a:bodyPr>
                <a:noAutofit/>
              </a:bodyPr>
              <a:lstStyle/>
              <a:p>
                <a:pPr marL="0" indent="0">
                  <a:buNone/>
                </a:pPr>
                <a:r>
                  <a:rPr lang="pt-BR" sz="1200" dirty="0"/>
                  <a:t>A distribuição da estatura do homem brasileiro de 19 anos de 2016 é normal com desvio-padrão </a:t>
                </a:r>
                <a14:m>
                  <m:oMath xmlns:m="http://schemas.openxmlformats.org/officeDocument/2006/math">
                    <m:r>
                      <a:rPr lang="pt-BR" sz="1200" i="1">
                        <a:latin typeface="Cambria Math" panose="02040503050406030204" pitchFamily="18" charset="0"/>
                        <a:ea typeface="Cambria Math" panose="02040503050406030204" pitchFamily="18" charset="0"/>
                      </a:rPr>
                      <m:t>𝜎</m:t>
                    </m:r>
                  </m:oMath>
                </a14:m>
                <a:r>
                  <a:rPr lang="pt-BR" sz="1200" dirty="0"/>
                  <a:t>=7cm. </a:t>
                </a:r>
              </a:p>
              <a:p>
                <a:pPr marL="0" indent="0">
                  <a:buNone/>
                </a:pPr>
                <a:r>
                  <a:rPr lang="pt-BR" sz="1200" dirty="0"/>
                  <a:t>Testar se a média populacional </a:t>
                </a:r>
                <a:r>
                  <a:rPr lang="el-GR" sz="1200" dirty="0"/>
                  <a:t>μ</a:t>
                </a:r>
                <a:r>
                  <a:rPr lang="pt-BR" sz="1200" dirty="0"/>
                  <a:t> é igual a  </a:t>
                </a:r>
                <a:r>
                  <a:rPr lang="el-GR" sz="1200" dirty="0"/>
                  <a:t>μ</a:t>
                </a:r>
                <a:r>
                  <a:rPr lang="pt-BR" sz="1200" baseline="-25000" dirty="0"/>
                  <a:t>0</a:t>
                </a:r>
                <a:r>
                  <a:rPr lang="pt-BR" sz="1200" dirty="0"/>
                  <a:t> = 177cm hipotetizada.</a:t>
                </a:r>
              </a:p>
              <a:p>
                <a:pPr marL="0" indent="0">
                  <a:buNone/>
                </a:pPr>
                <a:r>
                  <a:rPr lang="pt-BR" sz="1200" dirty="0"/>
                  <a:t>Quatro participantes desse grupo tiveram suas estaturas medidas, cujos valores em centímetro são: 169, 174, 175, 186.</a:t>
                </a:r>
              </a:p>
              <a:p>
                <a:pPr marL="0" indent="0">
                  <a:buNone/>
                </a:pPr>
                <a:r>
                  <a:rPr lang="pt-BR" sz="1200" i="1" dirty="0"/>
                  <a:t>Hipóteses</a:t>
                </a:r>
              </a:p>
              <a:p>
                <a:r>
                  <a:rPr lang="pt-BR" sz="1200" dirty="0"/>
                  <a:t>H</a:t>
                </a:r>
                <a:r>
                  <a:rPr lang="pt-BR" sz="1200" baseline="-25000" dirty="0"/>
                  <a:t>0</a:t>
                </a:r>
                <a:r>
                  <a:rPr lang="pt-BR" sz="1200" dirty="0"/>
                  <a:t>: </a:t>
                </a:r>
                <a:r>
                  <a:rPr lang="el-GR" sz="1200" dirty="0"/>
                  <a:t>μ</a:t>
                </a:r>
                <a:r>
                  <a:rPr lang="pt-BR" sz="1200" dirty="0"/>
                  <a:t> = 177</a:t>
                </a:r>
              </a:p>
              <a:p>
                <a:r>
                  <a:rPr lang="pt-BR" sz="1200" dirty="0"/>
                  <a:t>H</a:t>
                </a:r>
                <a:r>
                  <a:rPr lang="pt-BR" sz="1200" baseline="-25000" dirty="0"/>
                  <a:t>1</a:t>
                </a:r>
                <a:r>
                  <a:rPr lang="pt-BR" sz="1200" dirty="0"/>
                  <a:t>: </a:t>
                </a:r>
                <a:r>
                  <a:rPr lang="el-GR" sz="1200" dirty="0"/>
                  <a:t>μ</a:t>
                </a:r>
                <a:r>
                  <a:rPr lang="pt-BR" sz="1200" dirty="0"/>
                  <a:t> ≠ 177</a:t>
                </a:r>
              </a:p>
              <a:p>
                <a:pPr marL="0" indent="0">
                  <a:buNone/>
                </a:pPr>
                <a:r>
                  <a:rPr lang="pt-BR" sz="1200" i="1" dirty="0"/>
                  <a:t>Estatísticas</a:t>
                </a:r>
              </a:p>
              <a:p>
                <a14:m>
                  <m:oMath xmlns:m="http://schemas.openxmlformats.org/officeDocument/2006/math">
                    <m:acc>
                      <m:accPr>
                        <m:chr m:val="̅"/>
                        <m:ctrlPr>
                          <a:rPr lang="pt-BR" sz="1200" i="1" dirty="0">
                            <a:latin typeface="Cambria Math" panose="02040503050406030204" pitchFamily="18" charset="0"/>
                          </a:rPr>
                        </m:ctrlPr>
                      </m:accPr>
                      <m:e>
                        <m:r>
                          <a:rPr lang="pt-BR" sz="1200" i="1" dirty="0">
                            <a:latin typeface="Cambria Math" panose="02040503050406030204" pitchFamily="18" charset="0"/>
                          </a:rPr>
                          <m:t>𝑋</m:t>
                        </m:r>
                      </m:e>
                    </m:acc>
                  </m:oMath>
                </a14:m>
                <a:r>
                  <a:rPr lang="pt-BR" sz="1200" dirty="0"/>
                  <a:t> = (169 + 174 + 175 + 186)/4 = 176</a:t>
                </a:r>
              </a:p>
              <a:p>
                <a:r>
                  <a:rPr lang="pt-BR" sz="1200" dirty="0"/>
                  <a:t>EP = </a:t>
                </a:r>
                <a14:m>
                  <m:oMath xmlns:m="http://schemas.openxmlformats.org/officeDocument/2006/math">
                    <m:f>
                      <m:fPr>
                        <m:ctrlPr>
                          <a:rPr lang="pt-BR" sz="1200" i="1">
                            <a:latin typeface="Cambria Math" panose="02040503050406030204" pitchFamily="18" charset="0"/>
                          </a:rPr>
                        </m:ctrlPr>
                      </m:fPr>
                      <m:num>
                        <m:r>
                          <a:rPr lang="pt-BR" sz="1200" i="1">
                            <a:latin typeface="Cambria Math" panose="02040503050406030204" pitchFamily="18" charset="0"/>
                            <a:ea typeface="Cambria Math" panose="02040503050406030204" pitchFamily="18" charset="0"/>
                          </a:rPr>
                          <m:t>𝜎</m:t>
                        </m:r>
                      </m:num>
                      <m:den>
                        <m:rad>
                          <m:radPr>
                            <m:degHide m:val="on"/>
                            <m:ctrlPr>
                              <a:rPr lang="pt-BR" sz="1200" i="1">
                                <a:latin typeface="Cambria Math" panose="02040503050406030204" pitchFamily="18" charset="0"/>
                              </a:rPr>
                            </m:ctrlPr>
                          </m:radPr>
                          <m:deg/>
                          <m:e>
                            <m:r>
                              <a:rPr lang="pt-BR" sz="1200" i="1">
                                <a:latin typeface="Cambria Math" panose="02040503050406030204" pitchFamily="18" charset="0"/>
                              </a:rPr>
                              <m:t>𝑛</m:t>
                            </m:r>
                          </m:e>
                        </m:rad>
                      </m:den>
                    </m:f>
                    <m:r>
                      <a:rPr lang="pt-BR" sz="1200" i="1">
                        <a:latin typeface="Cambria Math" panose="02040503050406030204" pitchFamily="18" charset="0"/>
                      </a:rPr>
                      <m:t>=3,5</m:t>
                    </m:r>
                  </m:oMath>
                </a14:m>
                <a:endParaRPr lang="pt-BR" sz="1200" dirty="0"/>
              </a:p>
              <a:p>
                <a:r>
                  <a:rPr lang="pt-BR" sz="1200" dirty="0"/>
                  <a:t>IC95(</a:t>
                </a:r>
                <a:r>
                  <a:rPr lang="el-GR" sz="1200" dirty="0"/>
                  <a:t>μ</a:t>
                </a:r>
                <a:r>
                  <a:rPr lang="pt-BR" sz="1200" dirty="0"/>
                  <a:t>) = [176-1,96×3,5; 176+1,96×3,5] </a:t>
                </a:r>
                <a:br>
                  <a:rPr lang="pt-BR" sz="1200" dirty="0"/>
                </a:br>
                <a:r>
                  <a:rPr lang="pt-BR" sz="1200" dirty="0"/>
                  <a:t>              = [169,14; 182,86]</a:t>
                </a:r>
              </a:p>
              <a:p>
                <a:r>
                  <a:rPr lang="pt-BR" sz="1200" dirty="0"/>
                  <a:t>Estatística de teste z = </a:t>
                </a:r>
                <a14:m>
                  <m:oMath xmlns:m="http://schemas.openxmlformats.org/officeDocument/2006/math">
                    <m:f>
                      <m:fPr>
                        <m:ctrlPr>
                          <a:rPr lang="pt-BR" sz="1200" i="1">
                            <a:latin typeface="Cambria Math" panose="02040503050406030204" pitchFamily="18" charset="0"/>
                          </a:rPr>
                        </m:ctrlPr>
                      </m:fPr>
                      <m:num>
                        <m:acc>
                          <m:accPr>
                            <m:chr m:val="̅"/>
                            <m:ctrlPr>
                              <a:rPr lang="pt-BR" sz="1200" i="1" dirty="0">
                                <a:latin typeface="Cambria Math" panose="02040503050406030204" pitchFamily="18" charset="0"/>
                              </a:rPr>
                            </m:ctrlPr>
                          </m:accPr>
                          <m:e>
                            <m:r>
                              <a:rPr lang="pt-BR" sz="1200" i="1" dirty="0">
                                <a:latin typeface="Cambria Math" panose="02040503050406030204" pitchFamily="18" charset="0"/>
                              </a:rPr>
                              <m:t>𝑋</m:t>
                            </m:r>
                          </m:e>
                        </m:acc>
                        <m:r>
                          <a:rPr lang="pt-BR" sz="1200" i="1">
                            <a:latin typeface="Cambria Math" panose="02040503050406030204" pitchFamily="18" charset="0"/>
                          </a:rPr>
                          <m:t>−177</m:t>
                        </m:r>
                      </m:num>
                      <m:den>
                        <m:r>
                          <a:rPr lang="pt-BR" sz="1200" i="1">
                            <a:latin typeface="Cambria Math" panose="02040503050406030204" pitchFamily="18" charset="0"/>
                          </a:rPr>
                          <m:t>𝐸𝑃</m:t>
                        </m:r>
                      </m:den>
                    </m:f>
                    <m:r>
                      <a:rPr lang="pt-BR" sz="1200">
                        <a:latin typeface="Cambria Math" panose="02040503050406030204" pitchFamily="18" charset="0"/>
                      </a:rPr>
                      <m:t>=</m:t>
                    </m:r>
                    <m:f>
                      <m:fPr>
                        <m:ctrlPr>
                          <a:rPr lang="pt-BR" sz="1200" i="1">
                            <a:latin typeface="Cambria Math" panose="02040503050406030204" pitchFamily="18" charset="0"/>
                          </a:rPr>
                        </m:ctrlPr>
                      </m:fPr>
                      <m:num>
                        <m:r>
                          <a:rPr lang="pt-BR" sz="1200" i="1">
                            <a:latin typeface="Cambria Math" panose="02040503050406030204" pitchFamily="18" charset="0"/>
                          </a:rPr>
                          <m:t>176−177</m:t>
                        </m:r>
                      </m:num>
                      <m:den>
                        <m:r>
                          <a:rPr lang="pt-BR" sz="1200" i="1">
                            <a:latin typeface="Cambria Math" panose="02040503050406030204" pitchFamily="18" charset="0"/>
                          </a:rPr>
                          <m:t>3,5</m:t>
                        </m:r>
                      </m:den>
                    </m:f>
                    <m:r>
                      <a:rPr lang="pt-BR" sz="1200" i="1">
                        <a:latin typeface="Cambria Math" panose="02040503050406030204" pitchFamily="18" charset="0"/>
                      </a:rPr>
                      <m:t>=</m:t>
                    </m:r>
                    <m:r>
                      <a:rPr lang="pt-BR" sz="1200">
                        <a:latin typeface="Cambria Math" panose="02040503050406030204" pitchFamily="18" charset="0"/>
                      </a:rPr>
                      <m:t>−0,29</m:t>
                    </m:r>
                  </m:oMath>
                </a14:m>
                <a:endParaRPr lang="pt-BR" sz="1200" dirty="0"/>
              </a:p>
              <a:p>
                <a:pPr marL="0" indent="0">
                  <a:buNone/>
                </a:pPr>
                <a:r>
                  <a:rPr lang="pt-BR" sz="1200" i="1" dirty="0"/>
                  <a:t>Decisão</a:t>
                </a:r>
                <a:r>
                  <a:rPr lang="pt-BR" sz="1200" dirty="0"/>
                  <a:t> </a:t>
                </a:r>
              </a:p>
              <a:p>
                <a:r>
                  <a:rPr lang="pt-BR" sz="1200" dirty="0"/>
                  <a:t>Como |z| = 0,29 &lt; 1,96, não rejeitar H</a:t>
                </a:r>
                <a:r>
                  <a:rPr lang="pt-BR" sz="1200" baseline="-25000" dirty="0"/>
                  <a:t>0 </a:t>
                </a:r>
                <a:r>
                  <a:rPr lang="pt-BR" sz="1200" dirty="0"/>
                  <a:t>ou</a:t>
                </a:r>
              </a:p>
              <a:p>
                <a:r>
                  <a:rPr lang="pt-BR" sz="1200" dirty="0"/>
                  <a:t>Como IC95 contém 177, não rejeitar H</a:t>
                </a:r>
                <a:r>
                  <a:rPr lang="pt-BR" sz="1200" baseline="-25000" dirty="0"/>
                  <a:t>0 </a:t>
                </a:r>
                <a:r>
                  <a:rPr lang="pt-BR" sz="1200" dirty="0"/>
                  <a:t>ou</a:t>
                </a:r>
                <a:endParaRPr lang="pt-BR" sz="1200" baseline="-25000" dirty="0"/>
              </a:p>
              <a:p>
                <a:r>
                  <a:rPr lang="pt-BR" sz="1400" i="1" dirty="0"/>
                  <a:t>Critério do valor-p</a:t>
                </a:r>
                <a:r>
                  <a:rPr lang="pt-BR" sz="1400" dirty="0"/>
                  <a:t>: Como a probabilidade de escores-z serem mais extremos que 0,29 e -0,29, i.e., o valor-p bilateral = 0,77 = </a:t>
                </a:r>
                <a:r>
                  <a:rPr lang="en-US" sz="1400" dirty="0"/>
                  <a:t>2*</a:t>
                </a:r>
                <a:r>
                  <a:rPr lang="en-US" sz="1400" dirty="0" err="1"/>
                  <a:t>pnorm</a:t>
                </a:r>
                <a:r>
                  <a:rPr lang="en-US" sz="1400" dirty="0"/>
                  <a:t>(-abs(-0.29))</a:t>
                </a:r>
                <a:r>
                  <a:rPr lang="pt-BR" sz="1400" dirty="0"/>
                  <a:t> é maior que 5%, não rejeitar H</a:t>
                </a:r>
                <a:r>
                  <a:rPr lang="pt-BR" sz="1400" baseline="-25000" dirty="0"/>
                  <a:t>0</a:t>
                </a:r>
                <a:endParaRPr lang="pt-BR" sz="1400" dirty="0"/>
              </a:p>
              <a:p>
                <a:endParaRPr lang="pt-BR" sz="1200" dirty="0"/>
              </a:p>
            </p:txBody>
          </p:sp>
        </mc:Choice>
        <mc:Fallback xmlns="">
          <p:sp>
            <p:nvSpPr>
              <p:cNvPr id="3" name="Espaço Reservado para Conteúdo 2"/>
              <p:cNvSpPr>
                <a:spLocks noGrp="1" noRot="1" noChangeAspect="1" noMove="1" noResize="1" noEditPoints="1" noAdjustHandles="1" noChangeArrowheads="1" noChangeShapeType="1" noTextEdit="1"/>
              </p:cNvSpPr>
              <p:nvPr>
                <p:ph idx="1"/>
              </p:nvPr>
            </p:nvSpPr>
            <p:spPr>
              <a:xfrm>
                <a:off x="457200" y="1196752"/>
                <a:ext cx="8229600" cy="4525963"/>
              </a:xfrm>
              <a:blipFill>
                <a:blip r:embed="rId2"/>
                <a:stretch>
                  <a:fillRect l="-74"/>
                </a:stretch>
              </a:blipFill>
            </p:spPr>
            <p:txBody>
              <a:bodyPr/>
              <a:lstStyle/>
              <a:p>
                <a:r>
                  <a:rPr lang="pt-BR">
                    <a:noFill/>
                  </a:rPr>
                  <a:t> </a:t>
                </a:r>
              </a:p>
            </p:txBody>
          </p:sp>
        </mc:Fallback>
      </mc:AlternateContent>
      <p:grpSp>
        <p:nvGrpSpPr>
          <p:cNvPr id="19" name="Agrupar 18"/>
          <p:cNvGrpSpPr/>
          <p:nvPr/>
        </p:nvGrpSpPr>
        <p:grpSpPr>
          <a:xfrm>
            <a:off x="5652120" y="1988840"/>
            <a:ext cx="3316636" cy="2667442"/>
            <a:chOff x="5433970" y="1758637"/>
            <a:chExt cx="3316636" cy="2667442"/>
          </a:xfrm>
        </p:grpSpPr>
        <p:grpSp>
          <p:nvGrpSpPr>
            <p:cNvPr id="18" name="Agrupar 17"/>
            <p:cNvGrpSpPr/>
            <p:nvPr/>
          </p:nvGrpSpPr>
          <p:grpSpPr>
            <a:xfrm>
              <a:off x="5433970" y="1758637"/>
              <a:ext cx="3316636" cy="2667442"/>
              <a:chOff x="6130204" y="2390467"/>
              <a:chExt cx="3316636" cy="2667442"/>
            </a:xfrm>
          </p:grpSpPr>
          <p:sp>
            <p:nvSpPr>
              <p:cNvPr id="15" name="CaixaDeTexto 14"/>
              <p:cNvSpPr txBox="1"/>
              <p:nvPr/>
            </p:nvSpPr>
            <p:spPr>
              <a:xfrm>
                <a:off x="7081523" y="4750132"/>
                <a:ext cx="697972" cy="307777"/>
              </a:xfrm>
              <a:prstGeom prst="rect">
                <a:avLst/>
              </a:prstGeom>
              <a:noFill/>
            </p:spPr>
            <p:txBody>
              <a:bodyPr wrap="square" rtlCol="0">
                <a:spAutoFit/>
              </a:bodyPr>
              <a:lstStyle/>
              <a:p>
                <a:pPr algn="ctr"/>
                <a:r>
                  <a:rPr lang="pt-BR" sz="1400" dirty="0"/>
                  <a:t>-0,29</a:t>
                </a:r>
              </a:p>
            </p:txBody>
          </p:sp>
          <p:sp>
            <p:nvSpPr>
              <p:cNvPr id="16" name="CaixaDeTexto 15"/>
              <p:cNvSpPr txBox="1"/>
              <p:nvPr/>
            </p:nvSpPr>
            <p:spPr>
              <a:xfrm>
                <a:off x="7535175" y="4750132"/>
                <a:ext cx="697972" cy="307777"/>
              </a:xfrm>
              <a:prstGeom prst="rect">
                <a:avLst/>
              </a:prstGeom>
              <a:noFill/>
            </p:spPr>
            <p:txBody>
              <a:bodyPr wrap="square" rtlCol="0">
                <a:spAutoFit/>
              </a:bodyPr>
              <a:lstStyle/>
              <a:p>
                <a:pPr algn="ctr"/>
                <a:r>
                  <a:rPr lang="pt-BR" sz="1400" dirty="0"/>
                  <a:t>0,29</a:t>
                </a:r>
              </a:p>
            </p:txBody>
          </p:sp>
          <p:grpSp>
            <p:nvGrpSpPr>
              <p:cNvPr id="17" name="Agrupar 16"/>
              <p:cNvGrpSpPr/>
              <p:nvPr/>
            </p:nvGrpSpPr>
            <p:grpSpPr>
              <a:xfrm>
                <a:off x="6130204" y="2390467"/>
                <a:ext cx="3316636" cy="2359665"/>
                <a:chOff x="6130204" y="2390467"/>
                <a:chExt cx="3316636" cy="2359665"/>
              </a:xfrm>
            </p:grpSpPr>
            <p:pic>
              <p:nvPicPr>
                <p:cNvPr id="4" name="Imagem 3"/>
                <p:cNvPicPr>
                  <a:picLocks noChangeAspect="1"/>
                </p:cNvPicPr>
                <p:nvPr/>
              </p:nvPicPr>
              <p:blipFill>
                <a:blip r:embed="rId3"/>
                <a:stretch>
                  <a:fillRect/>
                </a:stretch>
              </p:blipFill>
              <p:spPr>
                <a:xfrm>
                  <a:off x="6130204" y="2852936"/>
                  <a:ext cx="2996555" cy="1849338"/>
                </a:xfrm>
                <a:prstGeom prst="rect">
                  <a:avLst/>
                </a:prstGeom>
              </p:spPr>
            </p:pic>
            <p:grpSp>
              <p:nvGrpSpPr>
                <p:cNvPr id="9" name="Agrupar 8"/>
                <p:cNvGrpSpPr/>
                <p:nvPr/>
              </p:nvGrpSpPr>
              <p:grpSpPr>
                <a:xfrm>
                  <a:off x="6168342" y="2390467"/>
                  <a:ext cx="3278498" cy="2359665"/>
                  <a:chOff x="6168342" y="2390467"/>
                  <a:chExt cx="3278498" cy="2359665"/>
                </a:xfrm>
              </p:grpSpPr>
              <p:sp>
                <p:nvSpPr>
                  <p:cNvPr id="5" name="CaixaDeTexto 4"/>
                  <p:cNvSpPr txBox="1"/>
                  <p:nvPr/>
                </p:nvSpPr>
                <p:spPr>
                  <a:xfrm>
                    <a:off x="8366720" y="4149080"/>
                    <a:ext cx="1080120" cy="276999"/>
                  </a:xfrm>
                  <a:prstGeom prst="rect">
                    <a:avLst/>
                  </a:prstGeom>
                  <a:noFill/>
                </p:spPr>
                <p:txBody>
                  <a:bodyPr wrap="square" rtlCol="0">
                    <a:spAutoFit/>
                  </a:bodyPr>
                  <a:lstStyle/>
                  <a:p>
                    <a:r>
                      <a:rPr lang="pt-BR" sz="1200" b="1" dirty="0"/>
                      <a:t>Rejeição</a:t>
                    </a:r>
                  </a:p>
                </p:txBody>
              </p:sp>
              <p:sp>
                <p:nvSpPr>
                  <p:cNvPr id="6" name="CaixaDeTexto 5"/>
                  <p:cNvSpPr txBox="1"/>
                  <p:nvPr/>
                </p:nvSpPr>
                <p:spPr>
                  <a:xfrm>
                    <a:off x="6168342" y="4183360"/>
                    <a:ext cx="1080120" cy="276999"/>
                  </a:xfrm>
                  <a:prstGeom prst="rect">
                    <a:avLst/>
                  </a:prstGeom>
                  <a:noFill/>
                </p:spPr>
                <p:txBody>
                  <a:bodyPr wrap="square" rtlCol="0">
                    <a:spAutoFit/>
                  </a:bodyPr>
                  <a:lstStyle/>
                  <a:p>
                    <a:r>
                      <a:rPr lang="pt-BR" sz="1200" dirty="0">
                        <a:effectLst>
                          <a:outerShdw blurRad="38100" dist="38100" dir="2700000" algn="tl">
                            <a:srgbClr val="000000">
                              <a:alpha val="43137"/>
                            </a:srgbClr>
                          </a:outerShdw>
                        </a:effectLst>
                      </a:rPr>
                      <a:t>Rejeição</a:t>
                    </a:r>
                  </a:p>
                </p:txBody>
              </p:sp>
              <p:sp>
                <p:nvSpPr>
                  <p:cNvPr id="8" name="CaixaDeTexto 7"/>
                  <p:cNvSpPr txBox="1"/>
                  <p:nvPr/>
                </p:nvSpPr>
                <p:spPr>
                  <a:xfrm>
                    <a:off x="7310528" y="2390467"/>
                    <a:ext cx="635906" cy="369332"/>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pPr algn="ctr"/>
                    <a:r>
                      <a:rPr lang="pt-BR" dirty="0"/>
                      <a:t>0,05</a:t>
                    </a:r>
                  </a:p>
                </p:txBody>
              </p:sp>
              <p:cxnSp>
                <p:nvCxnSpPr>
                  <p:cNvPr id="10" name="Conector de Seta Reta 9"/>
                  <p:cNvCxnSpPr>
                    <a:stCxn id="8" idx="1"/>
                  </p:cNvCxnSpPr>
                  <p:nvPr/>
                </p:nvCxnSpPr>
                <p:spPr>
                  <a:xfrm flipH="1">
                    <a:off x="6516216" y="2575133"/>
                    <a:ext cx="794312" cy="10698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Conector de Seta Reta 11"/>
                  <p:cNvCxnSpPr>
                    <a:stCxn id="8" idx="3"/>
                  </p:cNvCxnSpPr>
                  <p:nvPr/>
                </p:nvCxnSpPr>
                <p:spPr>
                  <a:xfrm>
                    <a:off x="7946434" y="2575133"/>
                    <a:ext cx="874038" cy="11190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Seta: para Cima 13"/>
                  <p:cNvSpPr/>
                  <p:nvPr/>
                </p:nvSpPr>
                <p:spPr>
                  <a:xfrm>
                    <a:off x="7461700" y="4460358"/>
                    <a:ext cx="62066" cy="289773"/>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Seta: para Cima 12"/>
                  <p:cNvSpPr/>
                  <p:nvPr/>
                </p:nvSpPr>
                <p:spPr>
                  <a:xfrm>
                    <a:off x="7731866" y="4460359"/>
                    <a:ext cx="62066" cy="289773"/>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1" name="Conector reto 10"/>
                  <p:cNvCxnSpPr/>
                  <p:nvPr/>
                </p:nvCxnSpPr>
                <p:spPr>
                  <a:xfrm flipH="1" flipV="1">
                    <a:off x="7473412" y="3086149"/>
                    <a:ext cx="3956" cy="135578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Conector reto 21"/>
                  <p:cNvCxnSpPr/>
                  <p:nvPr/>
                </p:nvCxnSpPr>
                <p:spPr>
                  <a:xfrm flipH="1" flipV="1">
                    <a:off x="7731866" y="3110078"/>
                    <a:ext cx="16998" cy="1393268"/>
                  </a:xfrm>
                  <a:prstGeom prst="line">
                    <a:avLst/>
                  </a:prstGeom>
                </p:spPr>
                <p:style>
                  <a:lnRef idx="1">
                    <a:schemeClr val="accent1"/>
                  </a:lnRef>
                  <a:fillRef idx="0">
                    <a:schemeClr val="accent1"/>
                  </a:fillRef>
                  <a:effectRef idx="0">
                    <a:schemeClr val="accent1"/>
                  </a:effectRef>
                  <a:fontRef idx="minor">
                    <a:schemeClr val="tx1"/>
                  </a:fontRef>
                </p:style>
              </p:cxnSp>
            </p:grpSp>
          </p:grpSp>
        </p:grpSp>
        <p:sp>
          <p:nvSpPr>
            <p:cNvPr id="7" name="CaixaDeTexto 6"/>
            <p:cNvSpPr txBox="1"/>
            <p:nvPr/>
          </p:nvSpPr>
          <p:spPr>
            <a:xfrm>
              <a:off x="8075081" y="3711375"/>
              <a:ext cx="240766" cy="369332"/>
            </a:xfrm>
            <a:prstGeom prst="rect">
              <a:avLst/>
            </a:prstGeom>
            <a:noFill/>
          </p:spPr>
          <p:txBody>
            <a:bodyPr wrap="square" rtlCol="0">
              <a:spAutoFit/>
            </a:bodyPr>
            <a:lstStyle/>
            <a:p>
              <a:r>
                <a:rPr lang="pt-BR" dirty="0"/>
                <a:t>z</a:t>
              </a:r>
            </a:p>
          </p:txBody>
        </p:sp>
      </p:grpSp>
      <p:grpSp>
        <p:nvGrpSpPr>
          <p:cNvPr id="31" name="Agrupar 30">
            <a:extLst>
              <a:ext uri="{FF2B5EF4-FFF2-40B4-BE49-F238E27FC236}">
                <a16:creationId xmlns:a16="http://schemas.microsoft.com/office/drawing/2014/main" id="{D246CD92-2BA9-4EB2-AAFE-22E261B9A821}"/>
              </a:ext>
            </a:extLst>
          </p:cNvPr>
          <p:cNvGrpSpPr/>
          <p:nvPr/>
        </p:nvGrpSpPr>
        <p:grpSpPr>
          <a:xfrm>
            <a:off x="5170449" y="5312317"/>
            <a:ext cx="3450729" cy="1340103"/>
            <a:chOff x="4499992" y="5081275"/>
            <a:chExt cx="3692802" cy="1776725"/>
          </a:xfrm>
        </p:grpSpPr>
        <p:pic>
          <p:nvPicPr>
            <p:cNvPr id="20" name="Imagem 19"/>
            <p:cNvPicPr>
              <a:picLocks noChangeAspect="1"/>
            </p:cNvPicPr>
            <p:nvPr/>
          </p:nvPicPr>
          <p:blipFill>
            <a:blip r:embed="rId4"/>
            <a:stretch>
              <a:fillRect/>
            </a:stretch>
          </p:blipFill>
          <p:spPr>
            <a:xfrm>
              <a:off x="4499992" y="5081275"/>
              <a:ext cx="3692802" cy="1776725"/>
            </a:xfrm>
            <a:prstGeom prst="rect">
              <a:avLst/>
            </a:prstGeom>
          </p:spPr>
          <p:style>
            <a:lnRef idx="2">
              <a:schemeClr val="accent4">
                <a:shade val="50000"/>
              </a:schemeClr>
            </a:lnRef>
            <a:fillRef idx="1">
              <a:schemeClr val="accent4"/>
            </a:fillRef>
            <a:effectRef idx="0">
              <a:schemeClr val="accent4"/>
            </a:effectRef>
            <a:fontRef idx="minor">
              <a:schemeClr val="lt1"/>
            </a:fontRef>
          </p:style>
        </p:pic>
        <p:sp>
          <p:nvSpPr>
            <p:cNvPr id="23" name="Retângulo 22">
              <a:extLst>
                <a:ext uri="{FF2B5EF4-FFF2-40B4-BE49-F238E27FC236}">
                  <a16:creationId xmlns:a16="http://schemas.microsoft.com/office/drawing/2014/main" id="{580D8868-CCC0-4A69-93E1-0CF7DCE04AF9}"/>
                </a:ext>
              </a:extLst>
            </p:cNvPr>
            <p:cNvSpPr/>
            <p:nvPr/>
          </p:nvSpPr>
          <p:spPr>
            <a:xfrm>
              <a:off x="6770378" y="6000518"/>
              <a:ext cx="62066" cy="457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6" name="Retângulo 25">
              <a:extLst>
                <a:ext uri="{FF2B5EF4-FFF2-40B4-BE49-F238E27FC236}">
                  <a16:creationId xmlns:a16="http://schemas.microsoft.com/office/drawing/2014/main" id="{F6C11A7F-EC28-4A6A-873B-274605AE8F3E}"/>
                </a:ext>
              </a:extLst>
            </p:cNvPr>
            <p:cNvSpPr/>
            <p:nvPr/>
          </p:nvSpPr>
          <p:spPr>
            <a:xfrm>
              <a:off x="7360358" y="6658244"/>
              <a:ext cx="45719" cy="1440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9" name="Triângulo isósceles 28">
              <a:extLst>
                <a:ext uri="{FF2B5EF4-FFF2-40B4-BE49-F238E27FC236}">
                  <a16:creationId xmlns:a16="http://schemas.microsoft.com/office/drawing/2014/main" id="{16805EC2-34D7-4809-83A4-87424B423B8B}"/>
                </a:ext>
              </a:extLst>
            </p:cNvPr>
            <p:cNvSpPr/>
            <p:nvPr/>
          </p:nvSpPr>
          <p:spPr>
            <a:xfrm>
              <a:off x="5364088" y="6645730"/>
              <a:ext cx="117727" cy="156530"/>
            </a:xfrm>
            <a:prstGeom prs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cxnSp>
        <p:nvCxnSpPr>
          <p:cNvPr id="25" name="Conector de Seta Reta 24">
            <a:extLst>
              <a:ext uri="{FF2B5EF4-FFF2-40B4-BE49-F238E27FC236}">
                <a16:creationId xmlns:a16="http://schemas.microsoft.com/office/drawing/2014/main" id="{6065A6E5-66F6-46DA-9E1B-F62AC9FB6864}"/>
              </a:ext>
            </a:extLst>
          </p:cNvPr>
          <p:cNvCxnSpPr/>
          <p:nvPr/>
        </p:nvCxnSpPr>
        <p:spPr>
          <a:xfrm>
            <a:off x="7270780" y="3941578"/>
            <a:ext cx="63485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Conector de Seta Reta 27">
            <a:extLst>
              <a:ext uri="{FF2B5EF4-FFF2-40B4-BE49-F238E27FC236}">
                <a16:creationId xmlns:a16="http://schemas.microsoft.com/office/drawing/2014/main" id="{EBA99C92-69A5-4E97-99F6-E92E67A54E45}"/>
              </a:ext>
            </a:extLst>
          </p:cNvPr>
          <p:cNvCxnSpPr/>
          <p:nvPr/>
        </p:nvCxnSpPr>
        <p:spPr>
          <a:xfrm flipH="1">
            <a:off x="6444208" y="3941578"/>
            <a:ext cx="55112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CaixaDeTexto 31">
            <a:extLst>
              <a:ext uri="{FF2B5EF4-FFF2-40B4-BE49-F238E27FC236}">
                <a16:creationId xmlns:a16="http://schemas.microsoft.com/office/drawing/2014/main" id="{1B69BAE5-43B5-4380-A5EF-1950C3BD25F6}"/>
              </a:ext>
            </a:extLst>
          </p:cNvPr>
          <p:cNvSpPr txBox="1"/>
          <p:nvPr/>
        </p:nvSpPr>
        <p:spPr>
          <a:xfrm>
            <a:off x="6785223" y="2339119"/>
            <a:ext cx="794312" cy="369332"/>
          </a:xfrm>
          <a:prstGeom prst="rect">
            <a:avLst/>
          </a:prstGeom>
          <a:noFill/>
        </p:spPr>
        <p:txBody>
          <a:bodyPr wrap="square" rtlCol="0">
            <a:spAutoFit/>
          </a:bodyPr>
          <a:lstStyle/>
          <a:p>
            <a:r>
              <a:rPr lang="pt-BR" dirty="0"/>
              <a:t>N(0;1)</a:t>
            </a:r>
          </a:p>
        </p:txBody>
      </p:sp>
    </p:spTree>
    <p:extLst>
      <p:ext uri="{BB962C8B-B14F-4D97-AF65-F5344CB8AC3E}">
        <p14:creationId xmlns:p14="http://schemas.microsoft.com/office/powerpoint/2010/main" val="5734201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Espaço Reservado para Conteúdo 6">
            <a:extLst>
              <a:ext uri="{FF2B5EF4-FFF2-40B4-BE49-F238E27FC236}">
                <a16:creationId xmlns:a16="http://schemas.microsoft.com/office/drawing/2014/main" id="{B2AD8CED-B599-4CB6-8F04-BA4D9EAE867A}"/>
              </a:ext>
            </a:extLst>
          </p:cNvPr>
          <p:cNvPicPr>
            <a:picLocks noGrp="1" noChangeAspect="1"/>
          </p:cNvPicPr>
          <p:nvPr>
            <p:ph idx="1"/>
          </p:nvPr>
        </p:nvPicPr>
        <p:blipFill>
          <a:blip r:embed="rId2"/>
          <a:stretch>
            <a:fillRect/>
          </a:stretch>
        </p:blipFill>
        <p:spPr>
          <a:xfrm>
            <a:off x="822412" y="293534"/>
            <a:ext cx="7499176" cy="6393748"/>
          </a:xfrm>
          <a:prstGeom prst="rect">
            <a:avLst/>
          </a:prstGeom>
        </p:spPr>
        <p:style>
          <a:lnRef idx="2">
            <a:schemeClr val="accent1"/>
          </a:lnRef>
          <a:fillRef idx="1">
            <a:schemeClr val="lt1"/>
          </a:fillRef>
          <a:effectRef idx="0">
            <a:schemeClr val="accent1"/>
          </a:effectRef>
          <a:fontRef idx="minor">
            <a:schemeClr val="dk1"/>
          </a:fontRef>
        </p:style>
      </p:pic>
      <p:pic>
        <p:nvPicPr>
          <p:cNvPr id="5" name="Imagem 4">
            <a:extLst>
              <a:ext uri="{FF2B5EF4-FFF2-40B4-BE49-F238E27FC236}">
                <a16:creationId xmlns:a16="http://schemas.microsoft.com/office/drawing/2014/main" id="{5A82101B-A889-4BCC-BCF6-7922EF16B134}"/>
              </a:ext>
            </a:extLst>
          </p:cNvPr>
          <p:cNvPicPr>
            <a:picLocks noChangeAspect="1"/>
          </p:cNvPicPr>
          <p:nvPr/>
        </p:nvPicPr>
        <p:blipFill>
          <a:blip r:embed="rId3"/>
          <a:stretch>
            <a:fillRect/>
          </a:stretch>
        </p:blipFill>
        <p:spPr>
          <a:xfrm>
            <a:off x="971601" y="692696"/>
            <a:ext cx="1440160" cy="663866"/>
          </a:xfrm>
          <a:prstGeom prst="rect">
            <a:avLst/>
          </a:prstGeom>
        </p:spPr>
        <p:style>
          <a:lnRef idx="2">
            <a:schemeClr val="accent3"/>
          </a:lnRef>
          <a:fillRef idx="1">
            <a:schemeClr val="lt1"/>
          </a:fillRef>
          <a:effectRef idx="0">
            <a:schemeClr val="accent3"/>
          </a:effectRef>
          <a:fontRef idx="minor">
            <a:schemeClr val="dk1"/>
          </a:fontRef>
        </p:style>
      </p:pic>
    </p:spTree>
    <p:extLst>
      <p:ext uri="{BB962C8B-B14F-4D97-AF65-F5344CB8AC3E}">
        <p14:creationId xmlns:p14="http://schemas.microsoft.com/office/powerpoint/2010/main" val="17148405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CECDDC5-4ED0-4890-AE1B-117473077B31}"/>
              </a:ext>
            </a:extLst>
          </p:cNvPr>
          <p:cNvSpPr>
            <a:spLocks noGrp="1"/>
          </p:cNvSpPr>
          <p:nvPr>
            <p:ph type="title"/>
          </p:nvPr>
        </p:nvSpPr>
        <p:spPr/>
        <p:txBody>
          <a:bodyPr>
            <a:normAutofit fontScale="90000"/>
          </a:bodyPr>
          <a:lstStyle/>
          <a:p>
            <a:r>
              <a:rPr lang="pt-BR" sz="3600" dirty="0">
                <a:solidFill>
                  <a:prstClr val="black"/>
                </a:solidFill>
              </a:rPr>
              <a:t>Teste z bilateral para uma condição</a:t>
            </a:r>
            <a:br>
              <a:rPr lang="pt-BR" sz="3600" dirty="0">
                <a:solidFill>
                  <a:prstClr val="black"/>
                </a:solidFill>
              </a:rPr>
            </a:br>
            <a:r>
              <a:rPr lang="pt-BR" sz="3600" dirty="0">
                <a:solidFill>
                  <a:prstClr val="black"/>
                </a:solidFill>
              </a:rPr>
              <a:t>em R</a:t>
            </a:r>
            <a:endParaRPr lang="pt-BR" dirty="0"/>
          </a:p>
        </p:txBody>
      </p:sp>
      <p:sp>
        <p:nvSpPr>
          <p:cNvPr id="3" name="Espaço Reservado para Conteúdo 2">
            <a:extLst>
              <a:ext uri="{FF2B5EF4-FFF2-40B4-BE49-F238E27FC236}">
                <a16:creationId xmlns:a16="http://schemas.microsoft.com/office/drawing/2014/main" id="{6089D722-851A-4854-B27E-F97FB943FB33}"/>
              </a:ext>
            </a:extLst>
          </p:cNvPr>
          <p:cNvSpPr>
            <a:spLocks noGrp="1"/>
          </p:cNvSpPr>
          <p:nvPr>
            <p:ph idx="1"/>
          </p:nvPr>
        </p:nvSpPr>
        <p:spPr/>
        <p:txBody>
          <a:bodyPr>
            <a:normAutofit/>
          </a:bodyPr>
          <a:lstStyle/>
          <a:p>
            <a:pPr marL="0" indent="0">
              <a:buNone/>
            </a:pPr>
            <a:r>
              <a:rPr lang="pt-BR" sz="1800" dirty="0">
                <a:latin typeface="Courier New" panose="02070309020205020404" pitchFamily="49" charset="0"/>
                <a:cs typeface="Courier New" panose="02070309020205020404" pitchFamily="49" charset="0"/>
              </a:rPr>
              <a:t>library(BSDA)</a:t>
            </a:r>
          </a:p>
          <a:p>
            <a:pPr marL="0" indent="0">
              <a:buNone/>
            </a:pPr>
            <a:r>
              <a:rPr lang="pt-BR" sz="1800" dirty="0">
                <a:latin typeface="Courier New" panose="02070309020205020404" pitchFamily="49" charset="0"/>
                <a:cs typeface="Courier New" panose="02070309020205020404" pitchFamily="49" charset="0"/>
              </a:rPr>
              <a:t>estatura &lt;- c(169, 174, 175, 186)</a:t>
            </a:r>
          </a:p>
          <a:p>
            <a:pPr marL="0" indent="0">
              <a:buNone/>
            </a:pPr>
            <a:r>
              <a:rPr lang="pt-BR" sz="1800" dirty="0">
                <a:latin typeface="Courier New" panose="02070309020205020404" pitchFamily="49" charset="0"/>
                <a:cs typeface="Courier New" panose="02070309020205020404" pitchFamily="49" charset="0"/>
              </a:rPr>
              <a:t>BSDA::</a:t>
            </a:r>
            <a:r>
              <a:rPr lang="pt-BR" sz="1800" dirty="0" err="1">
                <a:latin typeface="Courier New" panose="02070309020205020404" pitchFamily="49" charset="0"/>
                <a:cs typeface="Courier New" panose="02070309020205020404" pitchFamily="49" charset="0"/>
              </a:rPr>
              <a:t>z.test</a:t>
            </a:r>
            <a:r>
              <a:rPr lang="pt-BR" sz="1800" dirty="0">
                <a:latin typeface="Courier New" panose="02070309020205020404" pitchFamily="49" charset="0"/>
                <a:cs typeface="Courier New" panose="02070309020205020404" pitchFamily="49" charset="0"/>
              </a:rPr>
              <a:t>(x=estatura, </a:t>
            </a:r>
            <a:r>
              <a:rPr lang="pt-BR" sz="1800" dirty="0" err="1">
                <a:latin typeface="Courier New" panose="02070309020205020404" pitchFamily="49" charset="0"/>
                <a:cs typeface="Courier New" panose="02070309020205020404" pitchFamily="49" charset="0"/>
              </a:rPr>
              <a:t>sigma.x</a:t>
            </a:r>
            <a:r>
              <a:rPr lang="pt-BR" sz="1800" dirty="0">
                <a:latin typeface="Courier New" panose="02070309020205020404" pitchFamily="49" charset="0"/>
                <a:cs typeface="Courier New" panose="02070309020205020404" pitchFamily="49" charset="0"/>
              </a:rPr>
              <a:t>=7, mu = 177, </a:t>
            </a:r>
          </a:p>
          <a:p>
            <a:pPr marL="0" indent="0">
              <a:buNone/>
            </a:pPr>
            <a:r>
              <a:rPr lang="pt-BR" sz="1800" dirty="0">
                <a:latin typeface="Courier New" panose="02070309020205020404" pitchFamily="49" charset="0"/>
                <a:cs typeface="Courier New" panose="02070309020205020404" pitchFamily="49" charset="0"/>
              </a:rPr>
              <a:t>             </a:t>
            </a:r>
            <a:r>
              <a:rPr lang="pt-BR" sz="1800" dirty="0" err="1">
                <a:latin typeface="Courier New" panose="02070309020205020404" pitchFamily="49" charset="0"/>
                <a:cs typeface="Courier New" panose="02070309020205020404" pitchFamily="49" charset="0"/>
              </a:rPr>
              <a:t>alternative</a:t>
            </a:r>
            <a:r>
              <a:rPr lang="pt-BR" sz="1800" dirty="0">
                <a:latin typeface="Courier New" panose="02070309020205020404" pitchFamily="49" charset="0"/>
                <a:cs typeface="Courier New" panose="02070309020205020404" pitchFamily="49" charset="0"/>
              </a:rPr>
              <a:t>="</a:t>
            </a:r>
            <a:r>
              <a:rPr lang="pt-BR" sz="1800" dirty="0" err="1">
                <a:latin typeface="Courier New" panose="02070309020205020404" pitchFamily="49" charset="0"/>
                <a:cs typeface="Courier New" panose="02070309020205020404" pitchFamily="49" charset="0"/>
              </a:rPr>
              <a:t>two.sided</a:t>
            </a:r>
            <a:r>
              <a:rPr lang="pt-BR" sz="1800" dirty="0">
                <a:latin typeface="Courier New" panose="02070309020205020404" pitchFamily="49" charset="0"/>
                <a:cs typeface="Courier New" panose="02070309020205020404" pitchFamily="49" charset="0"/>
              </a:rPr>
              <a:t>", </a:t>
            </a:r>
            <a:r>
              <a:rPr lang="pt-BR" sz="1800" dirty="0" err="1">
                <a:latin typeface="Courier New" panose="02070309020205020404" pitchFamily="49" charset="0"/>
                <a:cs typeface="Courier New" panose="02070309020205020404" pitchFamily="49" charset="0"/>
              </a:rPr>
              <a:t>conf.level</a:t>
            </a:r>
            <a:r>
              <a:rPr lang="pt-BR" sz="1800" dirty="0">
                <a:latin typeface="Courier New" panose="02070309020205020404" pitchFamily="49" charset="0"/>
                <a:cs typeface="Courier New" panose="02070309020205020404" pitchFamily="49" charset="0"/>
              </a:rPr>
              <a:t>=.95)</a:t>
            </a:r>
          </a:p>
          <a:p>
            <a:pPr marL="0" indent="0">
              <a:buNone/>
            </a:pPr>
            <a:endParaRPr lang="pt-BR" sz="1800" dirty="0">
              <a:latin typeface="Courier New" panose="02070309020205020404" pitchFamily="49" charset="0"/>
              <a:cs typeface="Courier New" panose="02070309020205020404" pitchFamily="49" charset="0"/>
            </a:endParaRPr>
          </a:p>
        </p:txBody>
      </p:sp>
      <p:pic>
        <p:nvPicPr>
          <p:cNvPr id="5" name="Imagem 4">
            <a:extLst>
              <a:ext uri="{FF2B5EF4-FFF2-40B4-BE49-F238E27FC236}">
                <a16:creationId xmlns:a16="http://schemas.microsoft.com/office/drawing/2014/main" id="{9DBEB3F7-E7F2-4153-A8F8-E2C21D0762D1}"/>
              </a:ext>
            </a:extLst>
          </p:cNvPr>
          <p:cNvPicPr>
            <a:picLocks noChangeAspect="1"/>
          </p:cNvPicPr>
          <p:nvPr/>
        </p:nvPicPr>
        <p:blipFill>
          <a:blip r:embed="rId2"/>
          <a:stretch>
            <a:fillRect/>
          </a:stretch>
        </p:blipFill>
        <p:spPr>
          <a:xfrm>
            <a:off x="927647" y="3526731"/>
            <a:ext cx="7288706" cy="2592288"/>
          </a:xfrm>
          <a:prstGeom prst="rect">
            <a:avLst/>
          </a:prstGeom>
        </p:spPr>
        <p:style>
          <a:lnRef idx="2">
            <a:schemeClr val="accent1"/>
          </a:lnRef>
          <a:fillRef idx="1">
            <a:schemeClr val="lt1"/>
          </a:fillRef>
          <a:effectRef idx="0">
            <a:schemeClr val="accent1"/>
          </a:effectRef>
          <a:fontRef idx="minor">
            <a:schemeClr val="dk1"/>
          </a:fontRef>
        </p:style>
      </p:pic>
    </p:spTree>
    <p:extLst>
      <p:ext uri="{BB962C8B-B14F-4D97-AF65-F5344CB8AC3E}">
        <p14:creationId xmlns:p14="http://schemas.microsoft.com/office/powerpoint/2010/main" val="19769514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pt-BR" dirty="0"/>
              <a:t>Teste z bilateral para uma condição</a:t>
            </a:r>
          </a:p>
        </p:txBody>
      </p:sp>
      <mc:AlternateContent xmlns:mc="http://schemas.openxmlformats.org/markup-compatibility/2006" xmlns:a14="http://schemas.microsoft.com/office/drawing/2010/main">
        <mc:Choice Requires="a14">
          <p:sp>
            <p:nvSpPr>
              <p:cNvPr id="3" name="Espaço Reservado para Conteúdo 2"/>
              <p:cNvSpPr>
                <a:spLocks noGrp="1"/>
              </p:cNvSpPr>
              <p:nvPr>
                <p:ph idx="1"/>
              </p:nvPr>
            </p:nvSpPr>
            <p:spPr>
              <a:xfrm>
                <a:off x="395536" y="1417638"/>
                <a:ext cx="8291264" cy="5035698"/>
              </a:xfrm>
            </p:spPr>
            <p:txBody>
              <a:bodyPr>
                <a:normAutofit fontScale="47500" lnSpcReduction="20000"/>
              </a:bodyPr>
              <a:lstStyle/>
              <a:p>
                <a:pPr marL="0" indent="0">
                  <a:buNone/>
                </a:pPr>
                <a:r>
                  <a:rPr lang="pt-BR" dirty="0"/>
                  <a:t>A distribuição da estatura do homem brasileiro de 19 anos de 2016 é normal com desvio-padrão </a:t>
                </a:r>
                <a14:m>
                  <m:oMath xmlns:m="http://schemas.openxmlformats.org/officeDocument/2006/math">
                    <m:r>
                      <a:rPr lang="pt-BR" i="1">
                        <a:latin typeface="Cambria Math" panose="02040503050406030204" pitchFamily="18" charset="0"/>
                        <a:ea typeface="Cambria Math" panose="02040503050406030204" pitchFamily="18" charset="0"/>
                      </a:rPr>
                      <m:t>𝜎</m:t>
                    </m:r>
                  </m:oMath>
                </a14:m>
                <a:r>
                  <a:rPr lang="pt-BR" dirty="0"/>
                  <a:t>=7cm. </a:t>
                </a:r>
              </a:p>
              <a:p>
                <a:pPr marL="0" indent="0">
                  <a:buNone/>
                </a:pPr>
                <a:r>
                  <a:rPr lang="pt-BR" dirty="0"/>
                  <a:t>Testar se a média populacional </a:t>
                </a:r>
                <a:r>
                  <a:rPr lang="el-GR" dirty="0"/>
                  <a:t>μ</a:t>
                </a:r>
                <a:r>
                  <a:rPr lang="pt-BR" dirty="0"/>
                  <a:t> é igual a  </a:t>
                </a:r>
                <a:r>
                  <a:rPr lang="el-GR" dirty="0"/>
                  <a:t>μ</a:t>
                </a:r>
                <a:r>
                  <a:rPr lang="pt-BR" baseline="-25000" dirty="0"/>
                  <a:t>0</a:t>
                </a:r>
                <a:r>
                  <a:rPr lang="pt-BR" dirty="0"/>
                  <a:t> = 177cm hipotetizada.</a:t>
                </a:r>
              </a:p>
              <a:p>
                <a:pPr marL="0" indent="0">
                  <a:buNone/>
                </a:pPr>
                <a:r>
                  <a:rPr lang="pt-BR" dirty="0"/>
                  <a:t>Mil participantes desse grupo tiveram suas estaturas medidas, cujos valores em centímetro são: </a:t>
                </a:r>
                <a:br>
                  <a:rPr lang="pt-BR" dirty="0"/>
                </a:br>
                <a:r>
                  <a:rPr lang="pt-BR" dirty="0"/>
                  <a:t>169, 174, 175, 186, ....</a:t>
                </a:r>
              </a:p>
              <a:p>
                <a:pPr marL="0" indent="0">
                  <a:buNone/>
                </a:pPr>
                <a:endParaRPr lang="pt-BR" i="1" dirty="0"/>
              </a:p>
              <a:p>
                <a:pPr marL="0" indent="0">
                  <a:buNone/>
                </a:pPr>
                <a:r>
                  <a:rPr lang="pt-BR" i="1" dirty="0"/>
                  <a:t>Hipóteses</a:t>
                </a:r>
              </a:p>
              <a:p>
                <a:r>
                  <a:rPr lang="pt-BR" dirty="0"/>
                  <a:t>H</a:t>
                </a:r>
                <a:r>
                  <a:rPr lang="pt-BR" baseline="-25000" dirty="0"/>
                  <a:t>0</a:t>
                </a:r>
                <a:r>
                  <a:rPr lang="pt-BR" dirty="0"/>
                  <a:t>: </a:t>
                </a:r>
                <a:r>
                  <a:rPr lang="el-GR" dirty="0"/>
                  <a:t>μ</a:t>
                </a:r>
                <a:r>
                  <a:rPr lang="pt-BR" dirty="0"/>
                  <a:t> = 177</a:t>
                </a:r>
              </a:p>
              <a:p>
                <a:r>
                  <a:rPr lang="pt-BR" dirty="0"/>
                  <a:t>H</a:t>
                </a:r>
                <a:r>
                  <a:rPr lang="pt-BR" baseline="-25000" dirty="0"/>
                  <a:t>1</a:t>
                </a:r>
                <a:r>
                  <a:rPr lang="pt-BR" dirty="0"/>
                  <a:t>: </a:t>
                </a:r>
                <a:r>
                  <a:rPr lang="el-GR" dirty="0"/>
                  <a:t>μ</a:t>
                </a:r>
                <a:r>
                  <a:rPr lang="pt-BR" dirty="0"/>
                  <a:t> ≠ 177</a:t>
                </a:r>
              </a:p>
              <a:p>
                <a:pPr marL="0" indent="0">
                  <a:buNone/>
                </a:pPr>
                <a:endParaRPr lang="pt-BR" dirty="0"/>
              </a:p>
              <a:p>
                <a:pPr marL="0" indent="0">
                  <a:buNone/>
                </a:pPr>
                <a:r>
                  <a:rPr lang="pt-BR" i="1" dirty="0"/>
                  <a:t>Estatísticas</a:t>
                </a:r>
              </a:p>
              <a:p>
                <a14:m>
                  <m:oMath xmlns:m="http://schemas.openxmlformats.org/officeDocument/2006/math">
                    <m:acc>
                      <m:accPr>
                        <m:chr m:val="̅"/>
                        <m:ctrlPr>
                          <a:rPr lang="pt-BR" i="1" dirty="0">
                            <a:latin typeface="Cambria Math" panose="02040503050406030204" pitchFamily="18" charset="0"/>
                          </a:rPr>
                        </m:ctrlPr>
                      </m:accPr>
                      <m:e>
                        <m:r>
                          <a:rPr lang="pt-BR" i="1" dirty="0">
                            <a:latin typeface="Cambria Math" panose="02040503050406030204" pitchFamily="18" charset="0"/>
                          </a:rPr>
                          <m:t>𝑋</m:t>
                        </m:r>
                      </m:e>
                    </m:acc>
                  </m:oMath>
                </a14:m>
                <a:r>
                  <a:rPr lang="pt-BR" dirty="0"/>
                  <a:t> = (169 + 174 + 175 + 186 +...)/1000 = 176</a:t>
                </a:r>
              </a:p>
              <a:p>
                <a:r>
                  <a:rPr lang="pt-BR" dirty="0"/>
                  <a:t>EP = </a:t>
                </a:r>
                <a14:m>
                  <m:oMath xmlns:m="http://schemas.openxmlformats.org/officeDocument/2006/math">
                    <m:f>
                      <m:fPr>
                        <m:ctrlPr>
                          <a:rPr lang="pt-BR" i="1" smtClean="0">
                            <a:latin typeface="Cambria Math" panose="02040503050406030204" pitchFamily="18" charset="0"/>
                          </a:rPr>
                        </m:ctrlPr>
                      </m:fPr>
                      <m:num>
                        <m:r>
                          <a:rPr lang="pt-BR" i="1" smtClean="0">
                            <a:latin typeface="Cambria Math" panose="02040503050406030204" pitchFamily="18" charset="0"/>
                            <a:ea typeface="Cambria Math" panose="02040503050406030204" pitchFamily="18" charset="0"/>
                          </a:rPr>
                          <m:t>𝜎</m:t>
                        </m:r>
                      </m:num>
                      <m:den>
                        <m:rad>
                          <m:radPr>
                            <m:degHide m:val="on"/>
                            <m:ctrlPr>
                              <a:rPr lang="pt-BR" i="1" smtClean="0">
                                <a:latin typeface="Cambria Math" panose="02040503050406030204" pitchFamily="18" charset="0"/>
                              </a:rPr>
                            </m:ctrlPr>
                          </m:radPr>
                          <m:deg/>
                          <m:e>
                            <m:r>
                              <a:rPr lang="pt-BR" b="0" i="1" smtClean="0">
                                <a:latin typeface="Cambria Math" panose="02040503050406030204" pitchFamily="18" charset="0"/>
                              </a:rPr>
                              <m:t>𝑛</m:t>
                            </m:r>
                          </m:e>
                        </m:rad>
                      </m:den>
                    </m:f>
                    <m:r>
                      <a:rPr lang="pt-BR" b="0" i="1" smtClean="0">
                        <a:latin typeface="Cambria Math" panose="02040503050406030204" pitchFamily="18" charset="0"/>
                      </a:rPr>
                      <m:t>=</m:t>
                    </m:r>
                    <m:r>
                      <a:rPr lang="pt-BR" b="0" i="0" smtClean="0">
                        <a:latin typeface="Cambria Math" panose="02040503050406030204" pitchFamily="18" charset="0"/>
                      </a:rPr>
                      <m:t>0,22</m:t>
                    </m:r>
                  </m:oMath>
                </a14:m>
                <a:endParaRPr lang="pt-BR" dirty="0"/>
              </a:p>
              <a:p>
                <a:r>
                  <a:rPr lang="pt-BR" dirty="0"/>
                  <a:t>IC95(</a:t>
                </a:r>
                <a:r>
                  <a:rPr lang="el-GR" dirty="0"/>
                  <a:t>μ</a:t>
                </a:r>
                <a:r>
                  <a:rPr lang="pt-BR" dirty="0"/>
                  <a:t>) = [175,57; 176,43]</a:t>
                </a:r>
              </a:p>
              <a:p>
                <a:r>
                  <a:rPr lang="pt-BR" dirty="0"/>
                  <a:t>Estatística de teste z = </a:t>
                </a:r>
                <a14:m>
                  <m:oMath xmlns:m="http://schemas.openxmlformats.org/officeDocument/2006/math">
                    <m:f>
                      <m:fPr>
                        <m:ctrlPr>
                          <a:rPr lang="pt-BR" i="1" smtClean="0">
                            <a:latin typeface="Cambria Math" panose="02040503050406030204" pitchFamily="18" charset="0"/>
                          </a:rPr>
                        </m:ctrlPr>
                      </m:fPr>
                      <m:num>
                        <m:acc>
                          <m:accPr>
                            <m:chr m:val="̅"/>
                            <m:ctrlPr>
                              <a:rPr lang="pt-BR" i="1" dirty="0">
                                <a:latin typeface="Cambria Math" panose="02040503050406030204" pitchFamily="18" charset="0"/>
                              </a:rPr>
                            </m:ctrlPr>
                          </m:accPr>
                          <m:e>
                            <m:r>
                              <a:rPr lang="pt-BR" i="1" dirty="0">
                                <a:latin typeface="Cambria Math" panose="02040503050406030204" pitchFamily="18" charset="0"/>
                              </a:rPr>
                              <m:t>𝑋</m:t>
                            </m:r>
                          </m:e>
                        </m:acc>
                        <m:r>
                          <a:rPr lang="pt-BR" b="0" i="1" smtClean="0">
                            <a:latin typeface="Cambria Math" panose="02040503050406030204" pitchFamily="18" charset="0"/>
                          </a:rPr>
                          <m:t>−177</m:t>
                        </m:r>
                      </m:num>
                      <m:den>
                        <m:r>
                          <a:rPr lang="pt-BR" b="0" i="1" smtClean="0">
                            <a:latin typeface="Cambria Math" panose="02040503050406030204" pitchFamily="18" charset="0"/>
                          </a:rPr>
                          <m:t>𝐸𝑃</m:t>
                        </m:r>
                      </m:den>
                    </m:f>
                    <m:r>
                      <a:rPr lang="pt-BR" b="0" i="0" smtClean="0">
                        <a:latin typeface="Cambria Math" panose="02040503050406030204" pitchFamily="18" charset="0"/>
                      </a:rPr>
                      <m:t>=−4,52</m:t>
                    </m:r>
                  </m:oMath>
                </a14:m>
                <a:endParaRPr lang="pt-BR" dirty="0"/>
              </a:p>
              <a:p>
                <a:pPr marL="0" indent="0">
                  <a:buNone/>
                </a:pPr>
                <a:endParaRPr lang="pt-BR" dirty="0"/>
              </a:p>
              <a:p>
                <a:pPr marL="0" indent="0">
                  <a:buNone/>
                </a:pPr>
                <a:r>
                  <a:rPr lang="pt-BR" i="1" dirty="0"/>
                  <a:t>Decisão</a:t>
                </a:r>
                <a:endParaRPr lang="pt-BR" i="1" baseline="-25000" dirty="0"/>
              </a:p>
              <a:p>
                <a:r>
                  <a:rPr lang="pt-BR" dirty="0"/>
                  <a:t>Como |z| = 4,52 &gt; 1,96, rejeitar H</a:t>
                </a:r>
                <a:r>
                  <a:rPr lang="pt-BR" baseline="-25000" dirty="0"/>
                  <a:t>0 </a:t>
                </a:r>
                <a:r>
                  <a:rPr lang="pt-BR" dirty="0"/>
                  <a:t>ou</a:t>
                </a:r>
              </a:p>
              <a:p>
                <a:r>
                  <a:rPr lang="pt-BR" dirty="0"/>
                  <a:t>Como IC95 não contém 177, rejeitar H</a:t>
                </a:r>
                <a:r>
                  <a:rPr lang="pt-BR" baseline="-25000" dirty="0"/>
                  <a:t>0</a:t>
                </a:r>
              </a:p>
              <a:p>
                <a:r>
                  <a:rPr lang="pt-BR" dirty="0"/>
                  <a:t>Como a probabilidade de escores-z serem mais extremos que -4,52 e 4,52, i.e., </a:t>
                </a:r>
                <a:br>
                  <a:rPr lang="pt-BR" dirty="0"/>
                </a:br>
                <a:r>
                  <a:rPr lang="pt-BR" dirty="0"/>
                  <a:t>o valor-p bilateral = 6,18E-06 = 2*</a:t>
                </a:r>
                <a:r>
                  <a:rPr lang="en-US" dirty="0" err="1"/>
                  <a:t>pnorm</a:t>
                </a:r>
                <a:r>
                  <a:rPr lang="en-US" dirty="0"/>
                  <a:t>(-abs(-4.52)</a:t>
                </a:r>
                <a:r>
                  <a:rPr lang="pt-BR" dirty="0"/>
                  <a:t>) é menor que 5%, rejeitar H</a:t>
                </a:r>
                <a:r>
                  <a:rPr lang="pt-BR" baseline="-25000" dirty="0"/>
                  <a:t>0</a:t>
                </a:r>
                <a:endParaRPr lang="pt-BR" dirty="0"/>
              </a:p>
            </p:txBody>
          </p:sp>
        </mc:Choice>
        <mc:Fallback xmlns="">
          <p:sp>
            <p:nvSpPr>
              <p:cNvPr id="3" name="Espaço Reservado para Conteúdo 2"/>
              <p:cNvSpPr>
                <a:spLocks noGrp="1" noRot="1" noChangeAspect="1" noMove="1" noResize="1" noEditPoints="1" noAdjustHandles="1" noChangeArrowheads="1" noChangeShapeType="1" noTextEdit="1"/>
              </p:cNvSpPr>
              <p:nvPr>
                <p:ph idx="1"/>
              </p:nvPr>
            </p:nvSpPr>
            <p:spPr>
              <a:xfrm>
                <a:off x="395536" y="1417638"/>
                <a:ext cx="8291264" cy="5035698"/>
              </a:xfrm>
              <a:blipFill>
                <a:blip r:embed="rId2"/>
                <a:stretch>
                  <a:fillRect l="-294" t="-1090" r="-147"/>
                </a:stretch>
              </a:blipFill>
            </p:spPr>
            <p:txBody>
              <a:bodyPr/>
              <a:lstStyle/>
              <a:p>
                <a:r>
                  <a:rPr lang="pt-BR">
                    <a:noFill/>
                  </a:rPr>
                  <a:t> </a:t>
                </a:r>
              </a:p>
            </p:txBody>
          </p:sp>
        </mc:Fallback>
      </mc:AlternateContent>
      <p:grpSp>
        <p:nvGrpSpPr>
          <p:cNvPr id="9" name="Agrupar 8">
            <a:extLst>
              <a:ext uri="{FF2B5EF4-FFF2-40B4-BE49-F238E27FC236}">
                <a16:creationId xmlns:a16="http://schemas.microsoft.com/office/drawing/2014/main" id="{BC791296-9545-4721-8A23-B0CC6D253C89}"/>
              </a:ext>
            </a:extLst>
          </p:cNvPr>
          <p:cNvGrpSpPr/>
          <p:nvPr/>
        </p:nvGrpSpPr>
        <p:grpSpPr>
          <a:xfrm>
            <a:off x="3797712" y="2191306"/>
            <a:ext cx="5243956" cy="2346613"/>
            <a:chOff x="3797712" y="2191306"/>
            <a:chExt cx="5243956" cy="2346613"/>
          </a:xfrm>
        </p:grpSpPr>
        <p:pic>
          <p:nvPicPr>
            <p:cNvPr id="4" name="Imagem 3"/>
            <p:cNvPicPr>
              <a:picLocks noChangeAspect="1"/>
            </p:cNvPicPr>
            <p:nvPr/>
          </p:nvPicPr>
          <p:blipFill>
            <a:blip r:embed="rId3"/>
            <a:stretch>
              <a:fillRect/>
            </a:stretch>
          </p:blipFill>
          <p:spPr>
            <a:xfrm>
              <a:off x="4932040" y="2299742"/>
              <a:ext cx="2996555" cy="1849338"/>
            </a:xfrm>
            <a:prstGeom prst="rect">
              <a:avLst/>
            </a:prstGeom>
          </p:spPr>
        </p:pic>
        <p:sp>
          <p:nvSpPr>
            <p:cNvPr id="5" name="CaixaDeTexto 4"/>
            <p:cNvSpPr txBox="1"/>
            <p:nvPr/>
          </p:nvSpPr>
          <p:spPr>
            <a:xfrm>
              <a:off x="7227578" y="3626101"/>
              <a:ext cx="1080120" cy="276999"/>
            </a:xfrm>
            <a:prstGeom prst="rect">
              <a:avLst/>
            </a:prstGeom>
            <a:noFill/>
          </p:spPr>
          <p:txBody>
            <a:bodyPr wrap="square" rtlCol="0">
              <a:spAutoFit/>
            </a:bodyPr>
            <a:lstStyle/>
            <a:p>
              <a:r>
                <a:rPr lang="pt-BR" sz="1200" dirty="0"/>
                <a:t>Rejeição</a:t>
              </a:r>
            </a:p>
          </p:txBody>
        </p:sp>
        <p:sp>
          <p:nvSpPr>
            <p:cNvPr id="6" name="CaixaDeTexto 5"/>
            <p:cNvSpPr txBox="1"/>
            <p:nvPr/>
          </p:nvSpPr>
          <p:spPr>
            <a:xfrm>
              <a:off x="4970178" y="3630166"/>
              <a:ext cx="1080120" cy="276999"/>
            </a:xfrm>
            <a:prstGeom prst="rect">
              <a:avLst/>
            </a:prstGeom>
            <a:noFill/>
          </p:spPr>
          <p:txBody>
            <a:bodyPr wrap="square" rtlCol="0">
              <a:spAutoFit/>
            </a:bodyPr>
            <a:lstStyle/>
            <a:p>
              <a:r>
                <a:rPr lang="pt-BR" sz="1200" dirty="0"/>
                <a:t>Rejeição</a:t>
              </a:r>
            </a:p>
          </p:txBody>
        </p:sp>
        <p:sp>
          <p:nvSpPr>
            <p:cNvPr id="7" name="CaixaDeTexto 6"/>
            <p:cNvSpPr txBox="1"/>
            <p:nvPr/>
          </p:nvSpPr>
          <p:spPr>
            <a:xfrm>
              <a:off x="7535673" y="3820245"/>
              <a:ext cx="240766" cy="369332"/>
            </a:xfrm>
            <a:prstGeom prst="rect">
              <a:avLst/>
            </a:prstGeom>
            <a:noFill/>
          </p:spPr>
          <p:txBody>
            <a:bodyPr wrap="square" rtlCol="0">
              <a:spAutoFit/>
            </a:bodyPr>
            <a:lstStyle/>
            <a:p>
              <a:r>
                <a:rPr lang="pt-BR" dirty="0"/>
                <a:t>z</a:t>
              </a:r>
            </a:p>
          </p:txBody>
        </p:sp>
        <p:pic>
          <p:nvPicPr>
            <p:cNvPr id="8" name="Imagem 7"/>
            <p:cNvPicPr>
              <a:picLocks noChangeAspect="1"/>
            </p:cNvPicPr>
            <p:nvPr/>
          </p:nvPicPr>
          <p:blipFill>
            <a:blip r:embed="rId4"/>
            <a:stretch>
              <a:fillRect/>
            </a:stretch>
          </p:blipFill>
          <p:spPr>
            <a:xfrm>
              <a:off x="4060783" y="3915623"/>
              <a:ext cx="121931" cy="317019"/>
            </a:xfrm>
            <a:prstGeom prst="rect">
              <a:avLst/>
            </a:prstGeom>
          </p:spPr>
        </p:pic>
        <p:cxnSp>
          <p:nvCxnSpPr>
            <p:cNvPr id="10" name="Conector reto 9"/>
            <p:cNvCxnSpPr/>
            <p:nvPr/>
          </p:nvCxnSpPr>
          <p:spPr>
            <a:xfrm flipH="1">
              <a:off x="4093916" y="3903100"/>
              <a:ext cx="1488330" cy="4065"/>
            </a:xfrm>
            <a:prstGeom prst="line">
              <a:avLst/>
            </a:prstGeom>
          </p:spPr>
          <p:style>
            <a:lnRef idx="1">
              <a:schemeClr val="accent1"/>
            </a:lnRef>
            <a:fillRef idx="0">
              <a:schemeClr val="accent1"/>
            </a:fillRef>
            <a:effectRef idx="0">
              <a:schemeClr val="accent1"/>
            </a:effectRef>
            <a:fontRef idx="minor">
              <a:schemeClr val="tx1"/>
            </a:fontRef>
          </p:style>
        </p:cxnSp>
        <p:sp>
          <p:nvSpPr>
            <p:cNvPr id="13" name="CaixaDeTexto 12"/>
            <p:cNvSpPr txBox="1"/>
            <p:nvPr/>
          </p:nvSpPr>
          <p:spPr>
            <a:xfrm>
              <a:off x="3797712" y="4230142"/>
              <a:ext cx="648072" cy="307777"/>
            </a:xfrm>
            <a:prstGeom prst="rect">
              <a:avLst/>
            </a:prstGeom>
            <a:noFill/>
          </p:spPr>
          <p:txBody>
            <a:bodyPr wrap="square" rtlCol="0">
              <a:spAutoFit/>
            </a:bodyPr>
            <a:lstStyle/>
            <a:p>
              <a:r>
                <a:rPr lang="pt-BR" sz="1400"/>
                <a:t>−4,52</a:t>
              </a:r>
              <a:endParaRPr lang="pt-BR" sz="1400" dirty="0"/>
            </a:p>
          </p:txBody>
        </p:sp>
        <p:cxnSp>
          <p:nvCxnSpPr>
            <p:cNvPr id="11" name="Conector reto 10">
              <a:extLst>
                <a:ext uri="{FF2B5EF4-FFF2-40B4-BE49-F238E27FC236}">
                  <a16:creationId xmlns:a16="http://schemas.microsoft.com/office/drawing/2014/main" id="{DDF1FD9E-493C-4C48-BF85-73B778884BBE}"/>
                </a:ext>
              </a:extLst>
            </p:cNvPr>
            <p:cNvCxnSpPr/>
            <p:nvPr/>
          </p:nvCxnSpPr>
          <p:spPr>
            <a:xfrm flipH="1">
              <a:off x="7260134" y="3899035"/>
              <a:ext cx="1488330" cy="4065"/>
            </a:xfrm>
            <a:prstGeom prst="line">
              <a:avLst/>
            </a:prstGeom>
          </p:spPr>
          <p:style>
            <a:lnRef idx="1">
              <a:schemeClr val="accent1"/>
            </a:lnRef>
            <a:fillRef idx="0">
              <a:schemeClr val="accent1"/>
            </a:fillRef>
            <a:effectRef idx="0">
              <a:schemeClr val="accent1"/>
            </a:effectRef>
            <a:fontRef idx="minor">
              <a:schemeClr val="tx1"/>
            </a:fontRef>
          </p:style>
        </p:cxnSp>
        <p:pic>
          <p:nvPicPr>
            <p:cNvPr id="12" name="Imagem 11">
              <a:extLst>
                <a:ext uri="{FF2B5EF4-FFF2-40B4-BE49-F238E27FC236}">
                  <a16:creationId xmlns:a16="http://schemas.microsoft.com/office/drawing/2014/main" id="{7C0A69AB-D312-47F9-8243-E3C16662F1DD}"/>
                </a:ext>
              </a:extLst>
            </p:cNvPr>
            <p:cNvPicPr>
              <a:picLocks noChangeAspect="1"/>
            </p:cNvPicPr>
            <p:nvPr/>
          </p:nvPicPr>
          <p:blipFill>
            <a:blip r:embed="rId4"/>
            <a:stretch>
              <a:fillRect/>
            </a:stretch>
          </p:blipFill>
          <p:spPr>
            <a:xfrm>
              <a:off x="8656667" y="3915623"/>
              <a:ext cx="121931" cy="317019"/>
            </a:xfrm>
            <a:prstGeom prst="rect">
              <a:avLst/>
            </a:prstGeom>
          </p:spPr>
        </p:pic>
        <p:sp>
          <p:nvSpPr>
            <p:cNvPr id="14" name="CaixaDeTexto 13">
              <a:extLst>
                <a:ext uri="{FF2B5EF4-FFF2-40B4-BE49-F238E27FC236}">
                  <a16:creationId xmlns:a16="http://schemas.microsoft.com/office/drawing/2014/main" id="{88E8E459-05DB-457D-92EC-7A05A63570BC}"/>
                </a:ext>
              </a:extLst>
            </p:cNvPr>
            <p:cNvSpPr txBox="1"/>
            <p:nvPr/>
          </p:nvSpPr>
          <p:spPr>
            <a:xfrm>
              <a:off x="8393596" y="4230142"/>
              <a:ext cx="648072" cy="307777"/>
            </a:xfrm>
            <a:prstGeom prst="rect">
              <a:avLst/>
            </a:prstGeom>
            <a:noFill/>
          </p:spPr>
          <p:txBody>
            <a:bodyPr wrap="square" rtlCol="0">
              <a:spAutoFit/>
            </a:bodyPr>
            <a:lstStyle/>
            <a:p>
              <a:r>
                <a:rPr lang="pt-BR" sz="1400" dirty="0"/>
                <a:t>4,52</a:t>
              </a:r>
            </a:p>
          </p:txBody>
        </p:sp>
        <p:sp>
          <p:nvSpPr>
            <p:cNvPr id="16" name="CaixaDeTexto 15">
              <a:extLst>
                <a:ext uri="{FF2B5EF4-FFF2-40B4-BE49-F238E27FC236}">
                  <a16:creationId xmlns:a16="http://schemas.microsoft.com/office/drawing/2014/main" id="{374F3225-8A9F-4363-ABB9-662BF0A23978}"/>
                </a:ext>
              </a:extLst>
            </p:cNvPr>
            <p:cNvSpPr txBox="1"/>
            <p:nvPr/>
          </p:nvSpPr>
          <p:spPr>
            <a:xfrm>
              <a:off x="6033161" y="2191306"/>
              <a:ext cx="794312" cy="369332"/>
            </a:xfrm>
            <a:prstGeom prst="rect">
              <a:avLst/>
            </a:prstGeom>
            <a:noFill/>
          </p:spPr>
          <p:txBody>
            <a:bodyPr wrap="square" rtlCol="0">
              <a:spAutoFit/>
            </a:bodyPr>
            <a:lstStyle/>
            <a:p>
              <a:r>
                <a:rPr lang="pt-BR" dirty="0"/>
                <a:t>N(0;1)</a:t>
              </a:r>
            </a:p>
          </p:txBody>
        </p:sp>
      </p:grpSp>
    </p:spTree>
    <p:extLst>
      <p:ext uri="{BB962C8B-B14F-4D97-AF65-F5344CB8AC3E}">
        <p14:creationId xmlns:p14="http://schemas.microsoft.com/office/powerpoint/2010/main" val="6800218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57200" y="35849"/>
            <a:ext cx="8229600" cy="1143000"/>
          </a:xfrm>
        </p:spPr>
        <p:txBody>
          <a:bodyPr>
            <a:normAutofit/>
          </a:bodyPr>
          <a:lstStyle/>
          <a:p>
            <a:r>
              <a:rPr lang="pt-BR" dirty="0"/>
              <a:t>Teste z bilateral para uma condição</a:t>
            </a:r>
          </a:p>
        </p:txBody>
      </p:sp>
      <mc:AlternateContent xmlns:mc="http://schemas.openxmlformats.org/markup-compatibility/2006" xmlns:a14="http://schemas.microsoft.com/office/drawing/2010/main">
        <mc:Choice Requires="a14">
          <p:sp>
            <p:nvSpPr>
              <p:cNvPr id="3" name="Espaço Reservado para Conteúdo 2"/>
              <p:cNvSpPr>
                <a:spLocks noGrp="1"/>
              </p:cNvSpPr>
              <p:nvPr>
                <p:ph idx="1"/>
              </p:nvPr>
            </p:nvSpPr>
            <p:spPr>
              <a:xfrm>
                <a:off x="910952" y="1052736"/>
                <a:ext cx="7477472" cy="5562519"/>
              </a:xfrm>
            </p:spPr>
            <p:txBody>
              <a:bodyPr>
                <a:normAutofit fontScale="92500" lnSpcReduction="20000"/>
              </a:bodyPr>
              <a:lstStyle/>
              <a:p>
                <a:pPr marL="0" indent="0">
                  <a:buNone/>
                </a:pPr>
                <a:r>
                  <a:rPr lang="pt-BR" sz="1600" i="1" dirty="0"/>
                  <a:t>Teste</a:t>
                </a:r>
              </a:p>
              <a:p>
                <a:r>
                  <a:rPr lang="pt-BR" sz="1600" dirty="0"/>
                  <a:t>Média populacional </a:t>
                </a:r>
                <a:r>
                  <a:rPr lang="el-GR" sz="1600" dirty="0"/>
                  <a:t>μ</a:t>
                </a:r>
                <a:r>
                  <a:rPr lang="pt-BR" sz="1600" dirty="0"/>
                  <a:t> = 177cm hipotetizada</a:t>
                </a:r>
              </a:p>
              <a:p>
                <a:pPr marL="0" indent="0">
                  <a:buNone/>
                </a:pPr>
                <a:r>
                  <a:rPr lang="pt-BR" sz="1600" i="1" dirty="0"/>
                  <a:t>Suposições</a:t>
                </a:r>
              </a:p>
              <a:p>
                <a:r>
                  <a:rPr lang="pt-BR" sz="1600" dirty="0"/>
                  <a:t>Estatura tem distribuição normal</a:t>
                </a:r>
              </a:p>
              <a:p>
                <a:r>
                  <a:rPr lang="pt-BR" sz="1600" dirty="0"/>
                  <a:t>Desvio-padrão </a:t>
                </a:r>
                <a:r>
                  <a:rPr lang="el-GR" sz="1600" dirty="0"/>
                  <a:t>σ</a:t>
                </a:r>
                <a:r>
                  <a:rPr lang="pt-BR" sz="1600" dirty="0"/>
                  <a:t>=7cm conhecido </a:t>
                </a:r>
              </a:p>
              <a:p>
                <a:r>
                  <a:rPr lang="pt-BR" sz="1600" dirty="0"/>
                  <a:t>n=1000 observações independentes</a:t>
                </a:r>
              </a:p>
              <a:p>
                <a:r>
                  <a:rPr lang="pt-BR" sz="1600" dirty="0"/>
                  <a:t>Teste bilateral</a:t>
                </a:r>
              </a:p>
              <a:p>
                <a:r>
                  <a:rPr lang="pt-BR" sz="1600" dirty="0"/>
                  <a:t>Nível de confiança de 95% (ou nível de significância adotado de 5%)</a:t>
                </a:r>
              </a:p>
              <a:p>
                <a:pPr marL="0" indent="0">
                  <a:buNone/>
                </a:pPr>
                <a:r>
                  <a:rPr lang="pt-BR" sz="1600" i="1" dirty="0"/>
                  <a:t>Hipóteses</a:t>
                </a:r>
                <a:r>
                  <a:rPr lang="pt-BR" sz="1600" dirty="0"/>
                  <a:t> </a:t>
                </a:r>
              </a:p>
              <a:p>
                <a:pPr marL="342900" lvl="1" indent="-342900">
                  <a:buFont typeface="Arial" pitchFamily="34" charset="0"/>
                  <a:buChar char="•"/>
                </a:pPr>
                <a:r>
                  <a:rPr lang="pt-BR" sz="1600" dirty="0"/>
                  <a:t>H</a:t>
                </a:r>
                <a:r>
                  <a:rPr lang="pt-BR" sz="1600" baseline="-25000" dirty="0"/>
                  <a:t>0</a:t>
                </a:r>
                <a:r>
                  <a:rPr lang="pt-BR" sz="1600" dirty="0"/>
                  <a:t>: </a:t>
                </a:r>
                <a:r>
                  <a:rPr lang="el-GR" sz="1600" dirty="0"/>
                  <a:t>μ</a:t>
                </a:r>
                <a:r>
                  <a:rPr lang="pt-BR" sz="1600" dirty="0"/>
                  <a:t> – 177 = 0 (ausência de efeito)</a:t>
                </a:r>
              </a:p>
              <a:p>
                <a:pPr marL="342900" lvl="1" indent="-342900">
                  <a:buFont typeface="Arial" pitchFamily="34" charset="0"/>
                  <a:buChar char="•"/>
                </a:pPr>
                <a:r>
                  <a:rPr lang="pt-BR" sz="1600" dirty="0"/>
                  <a:t>H</a:t>
                </a:r>
                <a:r>
                  <a:rPr lang="pt-BR" sz="1600" baseline="-25000" dirty="0"/>
                  <a:t>1</a:t>
                </a:r>
                <a:r>
                  <a:rPr lang="pt-BR" sz="1600" dirty="0"/>
                  <a:t>: </a:t>
                </a:r>
                <a:r>
                  <a:rPr lang="el-GR" sz="1600" dirty="0"/>
                  <a:t>μ</a:t>
                </a:r>
                <a:r>
                  <a:rPr lang="pt-BR" sz="1600" dirty="0"/>
                  <a:t> – 177 ≠ 0</a:t>
                </a:r>
              </a:p>
              <a:p>
                <a:pPr marL="0" indent="0">
                  <a:buNone/>
                </a:pPr>
                <a:r>
                  <a:rPr lang="pt-BR" sz="1600" i="1" dirty="0"/>
                  <a:t>Estatísticas</a:t>
                </a:r>
                <a:r>
                  <a:rPr lang="pt-BR" sz="1600" dirty="0"/>
                  <a:t> </a:t>
                </a:r>
              </a:p>
              <a:p>
                <a:pPr marL="342900" lvl="1" indent="-342900">
                  <a:buFont typeface="Arial" pitchFamily="34" charset="0"/>
                  <a:buChar char="•"/>
                </a:pPr>
                <a14:m>
                  <m:oMath xmlns:m="http://schemas.openxmlformats.org/officeDocument/2006/math">
                    <m:acc>
                      <m:accPr>
                        <m:chr m:val="̅"/>
                        <m:ctrlPr>
                          <a:rPr lang="pt-BR" sz="1600" i="1" dirty="0">
                            <a:latin typeface="Cambria Math" panose="02040503050406030204" pitchFamily="18" charset="0"/>
                          </a:rPr>
                        </m:ctrlPr>
                      </m:accPr>
                      <m:e>
                        <m:r>
                          <a:rPr lang="pt-BR" sz="1600" i="1" dirty="0">
                            <a:latin typeface="Cambria Math" panose="02040503050406030204" pitchFamily="18" charset="0"/>
                          </a:rPr>
                          <m:t>𝑋</m:t>
                        </m:r>
                      </m:e>
                    </m:acc>
                  </m:oMath>
                </a14:m>
                <a:r>
                  <a:rPr lang="pt-BR" sz="1600" dirty="0"/>
                  <a:t> = (169 + 174 + 175 + 186 +...)/1000 = 176</a:t>
                </a:r>
              </a:p>
              <a:p>
                <a:pPr marL="342900" lvl="1" indent="-342900">
                  <a:buFont typeface="Arial" pitchFamily="34" charset="0"/>
                  <a:buChar char="•"/>
                </a:pPr>
                <a:r>
                  <a:rPr lang="pt-BR" sz="1600" dirty="0"/>
                  <a:t>EP = </a:t>
                </a:r>
                <a14:m>
                  <m:oMath xmlns:m="http://schemas.openxmlformats.org/officeDocument/2006/math">
                    <m:f>
                      <m:fPr>
                        <m:ctrlPr>
                          <a:rPr lang="pt-BR" sz="1600" i="1">
                            <a:latin typeface="Cambria Math" panose="02040503050406030204" pitchFamily="18" charset="0"/>
                          </a:rPr>
                        </m:ctrlPr>
                      </m:fPr>
                      <m:num>
                        <m:r>
                          <a:rPr lang="pt-BR" sz="1600">
                            <a:latin typeface="Cambria Math" panose="02040503050406030204" pitchFamily="18" charset="0"/>
                          </a:rPr>
                          <m:t>𝜎</m:t>
                        </m:r>
                      </m:num>
                      <m:den>
                        <m:rad>
                          <m:radPr>
                            <m:degHide m:val="on"/>
                            <m:ctrlPr>
                              <a:rPr lang="pt-BR" sz="1600" i="1">
                                <a:latin typeface="Cambria Math" panose="02040503050406030204" pitchFamily="18" charset="0"/>
                              </a:rPr>
                            </m:ctrlPr>
                          </m:radPr>
                          <m:deg/>
                          <m:e>
                            <m:r>
                              <a:rPr lang="pt-BR" sz="1600">
                                <a:latin typeface="Cambria Math" panose="02040503050406030204" pitchFamily="18" charset="0"/>
                              </a:rPr>
                              <m:t>𝑛</m:t>
                            </m:r>
                          </m:e>
                        </m:rad>
                      </m:den>
                    </m:f>
                    <m:r>
                      <a:rPr lang="pt-BR" sz="1600">
                        <a:latin typeface="Cambria Math" panose="02040503050406030204" pitchFamily="18" charset="0"/>
                      </a:rPr>
                      <m:t>=0,22</m:t>
                    </m:r>
                  </m:oMath>
                </a14:m>
                <a:endParaRPr lang="pt-BR" sz="1600" dirty="0"/>
              </a:p>
              <a:p>
                <a:pPr marL="342900" lvl="1" indent="-342900">
                  <a:buFont typeface="Arial" pitchFamily="34" charset="0"/>
                  <a:buChar char="•"/>
                </a:pPr>
                <a:r>
                  <a:rPr lang="pt-BR" sz="1600" dirty="0"/>
                  <a:t>IC95(</a:t>
                </a:r>
                <a:r>
                  <a:rPr lang="el-GR" sz="1600" dirty="0"/>
                  <a:t>μ</a:t>
                </a:r>
                <a:r>
                  <a:rPr lang="pt-BR" sz="1600" dirty="0"/>
                  <a:t>) = [175,57; 176,43]</a:t>
                </a:r>
              </a:p>
              <a:p>
                <a:pPr marL="342900" lvl="1" indent="-342900">
                  <a:buFont typeface="Arial" pitchFamily="34" charset="0"/>
                  <a:buChar char="•"/>
                </a:pPr>
                <a:r>
                  <a:rPr lang="pt-BR" sz="1600" dirty="0"/>
                  <a:t>Estatística de teste z = </a:t>
                </a:r>
                <a14:m>
                  <m:oMath xmlns:m="http://schemas.openxmlformats.org/officeDocument/2006/math">
                    <m:f>
                      <m:fPr>
                        <m:ctrlPr>
                          <a:rPr lang="pt-BR" sz="1600" i="1">
                            <a:latin typeface="Cambria Math" panose="02040503050406030204" pitchFamily="18" charset="0"/>
                          </a:rPr>
                        </m:ctrlPr>
                      </m:fPr>
                      <m:num>
                        <m:acc>
                          <m:accPr>
                            <m:chr m:val="̅"/>
                            <m:ctrlPr>
                              <a:rPr lang="pt-BR" sz="1600" i="1" dirty="0">
                                <a:latin typeface="Cambria Math" panose="02040503050406030204" pitchFamily="18" charset="0"/>
                              </a:rPr>
                            </m:ctrlPr>
                          </m:accPr>
                          <m:e>
                            <m:r>
                              <a:rPr lang="pt-BR" sz="1600" i="1" dirty="0">
                                <a:latin typeface="Cambria Math" panose="02040503050406030204" pitchFamily="18" charset="0"/>
                              </a:rPr>
                              <m:t>𝑋</m:t>
                            </m:r>
                          </m:e>
                        </m:acc>
                        <m:r>
                          <a:rPr lang="pt-BR" sz="1600">
                            <a:latin typeface="Cambria Math" panose="02040503050406030204" pitchFamily="18" charset="0"/>
                          </a:rPr>
                          <m:t>−177</m:t>
                        </m:r>
                      </m:num>
                      <m:den>
                        <m:r>
                          <a:rPr lang="pt-BR" sz="1600">
                            <a:latin typeface="Cambria Math" panose="02040503050406030204" pitchFamily="18" charset="0"/>
                          </a:rPr>
                          <m:t>𝐸𝑃</m:t>
                        </m:r>
                      </m:den>
                    </m:f>
                    <m:r>
                      <a:rPr lang="pt-BR" sz="1600">
                        <a:latin typeface="Cambria Math" panose="02040503050406030204" pitchFamily="18" charset="0"/>
                      </a:rPr>
                      <m:t>=−4,52</m:t>
                    </m:r>
                  </m:oMath>
                </a14:m>
                <a:endParaRPr lang="pt-BR" sz="1600" dirty="0"/>
              </a:p>
              <a:p>
                <a:pPr marL="0" indent="0">
                  <a:buNone/>
                </a:pPr>
                <a:r>
                  <a:rPr lang="pt-BR" sz="1600" i="1" dirty="0"/>
                  <a:t>Decisão</a:t>
                </a:r>
                <a:endParaRPr lang="pt-BR" sz="1600" i="1" baseline="-25000" dirty="0"/>
              </a:p>
              <a:p>
                <a:r>
                  <a:rPr lang="pt-BR" sz="1600" dirty="0"/>
                  <a:t>Critério do valor crítico da estatística de teste: Como |z| = 4,52 &gt; 1,96, rejeitar H</a:t>
                </a:r>
                <a:r>
                  <a:rPr lang="pt-BR" sz="1600" baseline="-25000" dirty="0"/>
                  <a:t>0 </a:t>
                </a:r>
                <a:r>
                  <a:rPr lang="pt-BR" sz="1600" dirty="0"/>
                  <a:t>ou</a:t>
                </a:r>
              </a:p>
              <a:p>
                <a:r>
                  <a:rPr lang="pt-BR" sz="1600" dirty="0"/>
                  <a:t>Critério do IC95: Como IC95 não contém 177, rejeitar H</a:t>
                </a:r>
                <a:r>
                  <a:rPr lang="pt-BR" sz="1600" baseline="-25000" dirty="0"/>
                  <a:t>0</a:t>
                </a:r>
              </a:p>
              <a:p>
                <a:r>
                  <a:rPr lang="pt-BR" sz="1600" dirty="0"/>
                  <a:t>Critério do valor-p: Como a probabilidade de escores-z serem mais extremos que -4,52 e 4,52, i.e., o valor-p bilateral = 6,18E-06 = 2*</a:t>
                </a:r>
                <a:r>
                  <a:rPr lang="en-US" sz="1600" dirty="0" err="1"/>
                  <a:t>pnorm</a:t>
                </a:r>
                <a:r>
                  <a:rPr lang="en-US" sz="1600" dirty="0"/>
                  <a:t>(-abs(-4.52)</a:t>
                </a:r>
                <a:r>
                  <a:rPr lang="pt-BR" sz="1600" dirty="0"/>
                  <a:t>) é menor que 5%, rejeitar H</a:t>
                </a:r>
                <a:r>
                  <a:rPr lang="pt-BR" sz="1600" baseline="-25000" dirty="0"/>
                  <a:t>0</a:t>
                </a:r>
                <a:endParaRPr lang="pt-BR" sz="1600" dirty="0"/>
              </a:p>
              <a:p>
                <a:endParaRPr lang="pt-BR" sz="900" dirty="0"/>
              </a:p>
            </p:txBody>
          </p:sp>
        </mc:Choice>
        <mc:Fallback xmlns="">
          <p:sp>
            <p:nvSpPr>
              <p:cNvPr id="3" name="Espaço Reservado para Conteúdo 2"/>
              <p:cNvSpPr>
                <a:spLocks noGrp="1" noRot="1" noChangeAspect="1" noMove="1" noResize="1" noEditPoints="1" noAdjustHandles="1" noChangeArrowheads="1" noChangeShapeType="1" noTextEdit="1"/>
              </p:cNvSpPr>
              <p:nvPr>
                <p:ph idx="1"/>
              </p:nvPr>
            </p:nvSpPr>
            <p:spPr>
              <a:xfrm>
                <a:off x="910952" y="1052736"/>
                <a:ext cx="7477472" cy="5562519"/>
              </a:xfrm>
              <a:blipFill>
                <a:blip r:embed="rId2"/>
                <a:stretch>
                  <a:fillRect l="-326" t="-987"/>
                </a:stretch>
              </a:blipFill>
            </p:spPr>
            <p:txBody>
              <a:bodyPr/>
              <a:lstStyle/>
              <a:p>
                <a:r>
                  <a:rPr lang="pt-BR">
                    <a:noFill/>
                  </a:rPr>
                  <a:t> </a:t>
                </a:r>
              </a:p>
            </p:txBody>
          </p:sp>
        </mc:Fallback>
      </mc:AlternateContent>
    </p:spTree>
    <p:extLst>
      <p:ext uri="{BB962C8B-B14F-4D97-AF65-F5344CB8AC3E}">
        <p14:creationId xmlns:p14="http://schemas.microsoft.com/office/powerpoint/2010/main" val="35493726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CECDDC5-4ED0-4890-AE1B-117473077B31}"/>
              </a:ext>
            </a:extLst>
          </p:cNvPr>
          <p:cNvSpPr>
            <a:spLocks noGrp="1"/>
          </p:cNvSpPr>
          <p:nvPr>
            <p:ph type="title"/>
          </p:nvPr>
        </p:nvSpPr>
        <p:spPr/>
        <p:txBody>
          <a:bodyPr>
            <a:normAutofit fontScale="90000"/>
          </a:bodyPr>
          <a:lstStyle/>
          <a:p>
            <a:r>
              <a:rPr lang="pt-BR" sz="3600" dirty="0">
                <a:solidFill>
                  <a:prstClr val="black"/>
                </a:solidFill>
              </a:rPr>
              <a:t>Teste z bilateral para uma condição</a:t>
            </a:r>
            <a:br>
              <a:rPr lang="pt-BR" sz="3600" dirty="0">
                <a:solidFill>
                  <a:prstClr val="black"/>
                </a:solidFill>
              </a:rPr>
            </a:br>
            <a:r>
              <a:rPr lang="pt-BR" sz="3600" dirty="0">
                <a:solidFill>
                  <a:prstClr val="black"/>
                </a:solidFill>
              </a:rPr>
              <a:t>em R</a:t>
            </a:r>
            <a:endParaRPr lang="pt-BR" dirty="0"/>
          </a:p>
        </p:txBody>
      </p:sp>
      <p:sp>
        <p:nvSpPr>
          <p:cNvPr id="3" name="Espaço Reservado para Conteúdo 2">
            <a:extLst>
              <a:ext uri="{FF2B5EF4-FFF2-40B4-BE49-F238E27FC236}">
                <a16:creationId xmlns:a16="http://schemas.microsoft.com/office/drawing/2014/main" id="{6089D722-851A-4854-B27E-F97FB943FB33}"/>
              </a:ext>
            </a:extLst>
          </p:cNvPr>
          <p:cNvSpPr>
            <a:spLocks noGrp="1"/>
          </p:cNvSpPr>
          <p:nvPr>
            <p:ph idx="1"/>
          </p:nvPr>
        </p:nvSpPr>
        <p:spPr/>
        <p:txBody>
          <a:bodyPr>
            <a:normAutofit/>
          </a:bodyPr>
          <a:lstStyle/>
          <a:p>
            <a:pPr marL="0" indent="0">
              <a:buNone/>
            </a:pPr>
            <a:r>
              <a:rPr lang="pt-BR" sz="1800" dirty="0">
                <a:latin typeface="Courier New" panose="02070309020205020404" pitchFamily="49" charset="0"/>
                <a:cs typeface="Courier New" panose="02070309020205020404" pitchFamily="49" charset="0"/>
              </a:rPr>
              <a:t>library(BSDA)</a:t>
            </a:r>
          </a:p>
          <a:p>
            <a:pPr marL="0" indent="0">
              <a:buNone/>
            </a:pPr>
            <a:r>
              <a:rPr lang="pt-BR" sz="1800" dirty="0" err="1">
                <a:latin typeface="Courier New" panose="02070309020205020404" pitchFamily="49" charset="0"/>
                <a:cs typeface="Courier New" panose="02070309020205020404" pitchFamily="49" charset="0"/>
              </a:rPr>
              <a:t>set.seed</a:t>
            </a:r>
            <a:r>
              <a:rPr lang="pt-BR" sz="1800" dirty="0">
                <a:latin typeface="Courier New" panose="02070309020205020404" pitchFamily="49" charset="0"/>
                <a:cs typeface="Courier New" panose="02070309020205020404" pitchFamily="49" charset="0"/>
              </a:rPr>
              <a:t>(3)</a:t>
            </a:r>
          </a:p>
          <a:p>
            <a:pPr marL="0" indent="0">
              <a:buNone/>
            </a:pPr>
            <a:r>
              <a:rPr lang="pt-BR" sz="1800" dirty="0">
                <a:latin typeface="Courier New" panose="02070309020205020404" pitchFamily="49" charset="0"/>
                <a:cs typeface="Courier New" panose="02070309020205020404" pitchFamily="49" charset="0"/>
              </a:rPr>
              <a:t>estatura &lt;- </a:t>
            </a:r>
            <a:r>
              <a:rPr lang="pt-BR" sz="1800" dirty="0" err="1">
                <a:latin typeface="Courier New" panose="02070309020205020404" pitchFamily="49" charset="0"/>
                <a:cs typeface="Courier New" panose="02070309020205020404" pitchFamily="49" charset="0"/>
              </a:rPr>
              <a:t>rnorm</a:t>
            </a:r>
            <a:r>
              <a:rPr lang="pt-BR" sz="1800" dirty="0">
                <a:latin typeface="Courier New" panose="02070309020205020404" pitchFamily="49" charset="0"/>
                <a:cs typeface="Courier New" panose="02070309020205020404" pitchFamily="49" charset="0"/>
              </a:rPr>
              <a:t>(</a:t>
            </a:r>
            <a:r>
              <a:rPr lang="pt-BR" sz="1800" dirty="0" err="1">
                <a:latin typeface="Courier New" panose="02070309020205020404" pitchFamily="49" charset="0"/>
                <a:cs typeface="Courier New" panose="02070309020205020404" pitchFamily="49" charset="0"/>
              </a:rPr>
              <a:t>mean</a:t>
            </a:r>
            <a:r>
              <a:rPr lang="pt-BR" sz="1800" dirty="0">
                <a:latin typeface="Courier New" panose="02070309020205020404" pitchFamily="49" charset="0"/>
                <a:cs typeface="Courier New" panose="02070309020205020404" pitchFamily="49" charset="0"/>
              </a:rPr>
              <a:t>=176, </a:t>
            </a:r>
            <a:r>
              <a:rPr lang="pt-BR" sz="1800" dirty="0" err="1">
                <a:latin typeface="Courier New" panose="02070309020205020404" pitchFamily="49" charset="0"/>
                <a:cs typeface="Courier New" panose="02070309020205020404" pitchFamily="49" charset="0"/>
              </a:rPr>
              <a:t>sd</a:t>
            </a:r>
            <a:r>
              <a:rPr lang="pt-BR" sz="1800" dirty="0">
                <a:latin typeface="Courier New" panose="02070309020205020404" pitchFamily="49" charset="0"/>
                <a:cs typeface="Courier New" panose="02070309020205020404" pitchFamily="49" charset="0"/>
              </a:rPr>
              <a:t>=7, n=1000)</a:t>
            </a:r>
          </a:p>
          <a:p>
            <a:pPr marL="0" indent="0">
              <a:buNone/>
            </a:pPr>
            <a:r>
              <a:rPr lang="pt-BR" sz="1800" dirty="0">
                <a:latin typeface="Courier New" panose="02070309020205020404" pitchFamily="49" charset="0"/>
                <a:cs typeface="Courier New" panose="02070309020205020404" pitchFamily="49" charset="0"/>
              </a:rPr>
              <a:t>BSDA::</a:t>
            </a:r>
            <a:r>
              <a:rPr lang="pt-BR" sz="1800" dirty="0" err="1">
                <a:latin typeface="Courier New" panose="02070309020205020404" pitchFamily="49" charset="0"/>
                <a:cs typeface="Courier New" panose="02070309020205020404" pitchFamily="49" charset="0"/>
              </a:rPr>
              <a:t>z.test</a:t>
            </a:r>
            <a:r>
              <a:rPr lang="pt-BR" sz="1800" dirty="0">
                <a:latin typeface="Courier New" panose="02070309020205020404" pitchFamily="49" charset="0"/>
                <a:cs typeface="Courier New" panose="02070309020205020404" pitchFamily="49" charset="0"/>
              </a:rPr>
              <a:t>(x=estatura, </a:t>
            </a:r>
            <a:r>
              <a:rPr lang="pt-BR" sz="1800" dirty="0" err="1">
                <a:latin typeface="Courier New" panose="02070309020205020404" pitchFamily="49" charset="0"/>
                <a:cs typeface="Courier New" panose="02070309020205020404" pitchFamily="49" charset="0"/>
              </a:rPr>
              <a:t>sigma.x</a:t>
            </a:r>
            <a:r>
              <a:rPr lang="pt-BR" sz="1800" dirty="0">
                <a:latin typeface="Courier New" panose="02070309020205020404" pitchFamily="49" charset="0"/>
                <a:cs typeface="Courier New" panose="02070309020205020404" pitchFamily="49" charset="0"/>
              </a:rPr>
              <a:t>=7, mu = 177, </a:t>
            </a:r>
          </a:p>
          <a:p>
            <a:pPr marL="0" indent="0">
              <a:buNone/>
            </a:pPr>
            <a:r>
              <a:rPr lang="pt-BR" sz="1800" dirty="0">
                <a:latin typeface="Courier New" panose="02070309020205020404" pitchFamily="49" charset="0"/>
                <a:cs typeface="Courier New" panose="02070309020205020404" pitchFamily="49" charset="0"/>
              </a:rPr>
              <a:t>             </a:t>
            </a:r>
            <a:r>
              <a:rPr lang="pt-BR" sz="1800" dirty="0" err="1">
                <a:latin typeface="Courier New" panose="02070309020205020404" pitchFamily="49" charset="0"/>
                <a:cs typeface="Courier New" panose="02070309020205020404" pitchFamily="49" charset="0"/>
              </a:rPr>
              <a:t>alternative</a:t>
            </a:r>
            <a:r>
              <a:rPr lang="pt-BR" sz="1800" dirty="0">
                <a:latin typeface="Courier New" panose="02070309020205020404" pitchFamily="49" charset="0"/>
                <a:cs typeface="Courier New" panose="02070309020205020404" pitchFamily="49" charset="0"/>
              </a:rPr>
              <a:t>="</a:t>
            </a:r>
            <a:r>
              <a:rPr lang="pt-BR" sz="1800" dirty="0" err="1">
                <a:latin typeface="Courier New" panose="02070309020205020404" pitchFamily="49" charset="0"/>
                <a:cs typeface="Courier New" panose="02070309020205020404" pitchFamily="49" charset="0"/>
              </a:rPr>
              <a:t>two.sided</a:t>
            </a:r>
            <a:r>
              <a:rPr lang="pt-BR" sz="1800" dirty="0">
                <a:latin typeface="Courier New" panose="02070309020205020404" pitchFamily="49" charset="0"/>
                <a:cs typeface="Courier New" panose="02070309020205020404" pitchFamily="49" charset="0"/>
              </a:rPr>
              <a:t>", </a:t>
            </a:r>
            <a:r>
              <a:rPr lang="pt-BR" sz="1800" dirty="0" err="1">
                <a:latin typeface="Courier New" panose="02070309020205020404" pitchFamily="49" charset="0"/>
                <a:cs typeface="Courier New" panose="02070309020205020404" pitchFamily="49" charset="0"/>
              </a:rPr>
              <a:t>conf.level</a:t>
            </a:r>
            <a:r>
              <a:rPr lang="pt-BR" sz="1800" dirty="0">
                <a:latin typeface="Courier New" panose="02070309020205020404" pitchFamily="49" charset="0"/>
                <a:cs typeface="Courier New" panose="02070309020205020404" pitchFamily="49" charset="0"/>
              </a:rPr>
              <a:t>=.95)</a:t>
            </a:r>
          </a:p>
          <a:p>
            <a:pPr marL="0" indent="0">
              <a:buNone/>
            </a:pPr>
            <a:endParaRPr lang="pt-BR" sz="1800" dirty="0">
              <a:latin typeface="Courier New" panose="02070309020205020404" pitchFamily="49" charset="0"/>
              <a:cs typeface="Courier New" panose="02070309020205020404" pitchFamily="49" charset="0"/>
            </a:endParaRPr>
          </a:p>
        </p:txBody>
      </p:sp>
      <p:pic>
        <p:nvPicPr>
          <p:cNvPr id="5" name="Imagem 4">
            <a:extLst>
              <a:ext uri="{FF2B5EF4-FFF2-40B4-BE49-F238E27FC236}">
                <a16:creationId xmlns:a16="http://schemas.microsoft.com/office/drawing/2014/main" id="{60928897-A545-4283-8B46-845065ABFA5A}"/>
              </a:ext>
            </a:extLst>
          </p:cNvPr>
          <p:cNvPicPr>
            <a:picLocks noChangeAspect="1"/>
          </p:cNvPicPr>
          <p:nvPr/>
        </p:nvPicPr>
        <p:blipFill>
          <a:blip r:embed="rId2"/>
          <a:stretch>
            <a:fillRect/>
          </a:stretch>
        </p:blipFill>
        <p:spPr>
          <a:xfrm>
            <a:off x="935596" y="3664068"/>
            <a:ext cx="7272808" cy="2644657"/>
          </a:xfrm>
          <a:prstGeom prst="rect">
            <a:avLst/>
          </a:prstGeom>
        </p:spPr>
        <p:style>
          <a:lnRef idx="2">
            <a:schemeClr val="accent1"/>
          </a:lnRef>
          <a:fillRef idx="1">
            <a:schemeClr val="lt1"/>
          </a:fillRef>
          <a:effectRef idx="0">
            <a:schemeClr val="accent1"/>
          </a:effectRef>
          <a:fontRef idx="minor">
            <a:schemeClr val="dk1"/>
          </a:fontRef>
        </p:style>
      </p:pic>
    </p:spTree>
    <p:extLst>
      <p:ext uri="{BB962C8B-B14F-4D97-AF65-F5344CB8AC3E}">
        <p14:creationId xmlns:p14="http://schemas.microsoft.com/office/powerpoint/2010/main" val="22141943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57200" y="0"/>
            <a:ext cx="8229600" cy="1143000"/>
          </a:xfrm>
        </p:spPr>
        <p:txBody>
          <a:bodyPr>
            <a:noAutofit/>
          </a:bodyPr>
          <a:lstStyle/>
          <a:p>
            <a:pPr algn="l"/>
            <a:r>
              <a:rPr lang="pt-BR" sz="3600" dirty="0"/>
              <a:t>Teste de hipótese nula </a:t>
            </a:r>
            <a:br>
              <a:rPr lang="pt-BR" sz="3600" dirty="0"/>
            </a:br>
            <a:r>
              <a:rPr lang="pt-BR" sz="3600" dirty="0"/>
              <a:t>Conceito do valor-p</a:t>
            </a:r>
          </a:p>
        </p:txBody>
      </p:sp>
      <p:sp>
        <p:nvSpPr>
          <p:cNvPr id="3" name="Espaço Reservado para Conteúdo 2"/>
          <p:cNvSpPr>
            <a:spLocks noGrp="1"/>
          </p:cNvSpPr>
          <p:nvPr>
            <p:ph idx="1"/>
          </p:nvPr>
        </p:nvSpPr>
        <p:spPr>
          <a:xfrm>
            <a:off x="457200" y="1268760"/>
            <a:ext cx="8229600" cy="4896544"/>
          </a:xfrm>
        </p:spPr>
        <p:txBody>
          <a:bodyPr>
            <a:noAutofit/>
          </a:bodyPr>
          <a:lstStyle/>
          <a:p>
            <a:pPr algn="just"/>
            <a:r>
              <a:rPr lang="pt-BR" sz="2400" dirty="0"/>
              <a:t>Constitui um dos problemas enfrentados quando conduzimos uma pesquisa o fato de não sabermos qual é o padrão existente na população de interesse. </a:t>
            </a:r>
          </a:p>
          <a:p>
            <a:pPr algn="just"/>
            <a:r>
              <a:rPr lang="pt-BR" sz="2400" dirty="0"/>
              <a:t>De fato, o motivo de realizarmos a pesquisa é, em primeiro lugar, determinar esse padrão.</a:t>
            </a:r>
          </a:p>
          <a:p>
            <a:pPr algn="just"/>
            <a:r>
              <a:rPr lang="pt-BR" sz="2400" dirty="0"/>
              <a:t>Você precisa estar ciente de que, algumas vezes, devido ao erro amostral, obteremos padrões nas amostras que não refletem de forma acurada a população de onde as amostras foram retiradas.</a:t>
            </a:r>
          </a:p>
          <a:p>
            <a:pPr algn="just"/>
            <a:r>
              <a:rPr lang="pt-BR" sz="2400" dirty="0"/>
              <a:t>Assim, precisamos de um algum meio para avaliar a probabilidade de que a amostra selecionada seja um retrato fiel da população.</a:t>
            </a:r>
          </a:p>
          <a:p>
            <a:pPr algn="just"/>
            <a:r>
              <a:rPr lang="pt-BR" sz="2400" dirty="0"/>
              <a:t>Os testes estatísticos nos auxiliam nesta decisão, mas isso ocorre de uma forma não de todo intuitiva.</a:t>
            </a:r>
          </a:p>
        </p:txBody>
      </p:sp>
    </p:spTree>
    <p:extLst>
      <p:ext uri="{BB962C8B-B14F-4D97-AF65-F5344CB8AC3E}">
        <p14:creationId xmlns:p14="http://schemas.microsoft.com/office/powerpoint/2010/main" val="39069504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pt-BR"/>
          </a:p>
        </p:txBody>
      </p:sp>
      <p:pic>
        <p:nvPicPr>
          <p:cNvPr id="4" name="Espaço Reservado para Conteúdo 3"/>
          <p:cNvPicPr>
            <a:picLocks noGrp="1" noChangeAspect="1"/>
          </p:cNvPicPr>
          <p:nvPr>
            <p:ph idx="1"/>
          </p:nvPr>
        </p:nvPicPr>
        <p:blipFill>
          <a:blip r:embed="rId2"/>
          <a:stretch>
            <a:fillRect/>
          </a:stretch>
        </p:blipFill>
        <p:spPr>
          <a:xfrm>
            <a:off x="457200" y="299971"/>
            <a:ext cx="8229600" cy="6558029"/>
          </a:xfrm>
          <a:prstGeom prst="rect">
            <a:avLst/>
          </a:prstGeom>
        </p:spPr>
      </p:pic>
      <p:sp>
        <p:nvSpPr>
          <p:cNvPr id="5" name="CaixaDeTexto 4">
            <a:extLst>
              <a:ext uri="{FF2B5EF4-FFF2-40B4-BE49-F238E27FC236}">
                <a16:creationId xmlns:a16="http://schemas.microsoft.com/office/drawing/2014/main" id="{F70FDF86-C1B7-4F45-88D7-7855F96B42F8}"/>
              </a:ext>
            </a:extLst>
          </p:cNvPr>
          <p:cNvSpPr txBox="1"/>
          <p:nvPr/>
        </p:nvSpPr>
        <p:spPr>
          <a:xfrm>
            <a:off x="2051720" y="1844824"/>
            <a:ext cx="1512168" cy="369332"/>
          </a:xfrm>
          <a:prstGeom prst="rect">
            <a:avLst/>
          </a:prstGeom>
          <a:noFill/>
        </p:spPr>
        <p:txBody>
          <a:bodyPr wrap="square" rtlCol="0">
            <a:spAutoFit/>
          </a:bodyPr>
          <a:lstStyle/>
          <a:p>
            <a:pPr algn="ctr"/>
            <a:r>
              <a:rPr lang="pt-BR" dirty="0"/>
              <a:t>Com padrão</a:t>
            </a:r>
          </a:p>
        </p:txBody>
      </p:sp>
      <p:sp>
        <p:nvSpPr>
          <p:cNvPr id="6" name="CaixaDeTexto 5">
            <a:extLst>
              <a:ext uri="{FF2B5EF4-FFF2-40B4-BE49-F238E27FC236}">
                <a16:creationId xmlns:a16="http://schemas.microsoft.com/office/drawing/2014/main" id="{A25AA9CB-0B78-4198-9249-59DF57ACE8D6}"/>
              </a:ext>
            </a:extLst>
          </p:cNvPr>
          <p:cNvSpPr txBox="1"/>
          <p:nvPr/>
        </p:nvSpPr>
        <p:spPr>
          <a:xfrm>
            <a:off x="5580112" y="4725144"/>
            <a:ext cx="1512168" cy="369332"/>
          </a:xfrm>
          <a:prstGeom prst="rect">
            <a:avLst/>
          </a:prstGeom>
          <a:noFill/>
        </p:spPr>
        <p:txBody>
          <a:bodyPr wrap="square" rtlCol="0">
            <a:spAutoFit/>
          </a:bodyPr>
          <a:lstStyle/>
          <a:p>
            <a:pPr algn="ctr"/>
            <a:r>
              <a:rPr lang="pt-BR" dirty="0"/>
              <a:t>Com padrão</a:t>
            </a:r>
          </a:p>
        </p:txBody>
      </p:sp>
      <p:sp>
        <p:nvSpPr>
          <p:cNvPr id="7" name="CaixaDeTexto 6">
            <a:extLst>
              <a:ext uri="{FF2B5EF4-FFF2-40B4-BE49-F238E27FC236}">
                <a16:creationId xmlns:a16="http://schemas.microsoft.com/office/drawing/2014/main" id="{CE9E5126-CAAA-4E26-BF45-E71CF5B5380A}"/>
              </a:ext>
            </a:extLst>
          </p:cNvPr>
          <p:cNvSpPr txBox="1"/>
          <p:nvPr/>
        </p:nvSpPr>
        <p:spPr>
          <a:xfrm>
            <a:off x="6660232" y="764704"/>
            <a:ext cx="1512168" cy="369332"/>
          </a:xfrm>
          <a:prstGeom prst="rect">
            <a:avLst/>
          </a:prstGeom>
          <a:noFill/>
        </p:spPr>
        <p:txBody>
          <a:bodyPr wrap="square" rtlCol="0">
            <a:spAutoFit/>
          </a:bodyPr>
          <a:lstStyle/>
          <a:p>
            <a:pPr algn="ctr"/>
            <a:r>
              <a:rPr lang="pt-BR" dirty="0"/>
              <a:t>Com padrão*</a:t>
            </a:r>
          </a:p>
        </p:txBody>
      </p:sp>
      <p:sp>
        <p:nvSpPr>
          <p:cNvPr id="8" name="CaixaDeTexto 7">
            <a:extLst>
              <a:ext uri="{FF2B5EF4-FFF2-40B4-BE49-F238E27FC236}">
                <a16:creationId xmlns:a16="http://schemas.microsoft.com/office/drawing/2014/main" id="{295F304D-86BE-45DE-97BB-EF41938D2278}"/>
              </a:ext>
            </a:extLst>
          </p:cNvPr>
          <p:cNvSpPr txBox="1"/>
          <p:nvPr/>
        </p:nvSpPr>
        <p:spPr>
          <a:xfrm>
            <a:off x="5597088" y="2961620"/>
            <a:ext cx="1512168" cy="369332"/>
          </a:xfrm>
          <a:prstGeom prst="rect">
            <a:avLst/>
          </a:prstGeom>
          <a:noFill/>
        </p:spPr>
        <p:txBody>
          <a:bodyPr wrap="square" rtlCol="0">
            <a:spAutoFit/>
          </a:bodyPr>
          <a:lstStyle/>
          <a:p>
            <a:pPr algn="ctr"/>
            <a:r>
              <a:rPr lang="pt-BR" dirty="0"/>
              <a:t>Sem padrão</a:t>
            </a:r>
          </a:p>
        </p:txBody>
      </p:sp>
      <p:cxnSp>
        <p:nvCxnSpPr>
          <p:cNvPr id="9" name="Conector reto 8">
            <a:extLst>
              <a:ext uri="{FF2B5EF4-FFF2-40B4-BE49-F238E27FC236}">
                <a16:creationId xmlns:a16="http://schemas.microsoft.com/office/drawing/2014/main" id="{658D6CCA-5E8B-4151-9AFE-9BFAD2DA447C}"/>
              </a:ext>
            </a:extLst>
          </p:cNvPr>
          <p:cNvCxnSpPr/>
          <p:nvPr/>
        </p:nvCxnSpPr>
        <p:spPr>
          <a:xfrm flipV="1">
            <a:off x="6353172" y="4725144"/>
            <a:ext cx="1459188" cy="1224136"/>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Conector reto 10">
            <a:extLst>
              <a:ext uri="{FF2B5EF4-FFF2-40B4-BE49-F238E27FC236}">
                <a16:creationId xmlns:a16="http://schemas.microsoft.com/office/drawing/2014/main" id="{FB3B3618-8518-423B-B903-651680763D13}"/>
              </a:ext>
            </a:extLst>
          </p:cNvPr>
          <p:cNvCxnSpPr/>
          <p:nvPr/>
        </p:nvCxnSpPr>
        <p:spPr>
          <a:xfrm flipV="1">
            <a:off x="1835696" y="2811830"/>
            <a:ext cx="2088232" cy="1193234"/>
          </a:xfrm>
          <a:prstGeom prst="line">
            <a:avLst/>
          </a:prstGeom>
        </p:spPr>
        <p:style>
          <a:lnRef idx="1">
            <a:schemeClr val="accent1"/>
          </a:lnRef>
          <a:fillRef idx="0">
            <a:schemeClr val="accent1"/>
          </a:fillRef>
          <a:effectRef idx="0">
            <a:schemeClr val="accent1"/>
          </a:effectRef>
          <a:fontRef idx="minor">
            <a:schemeClr val="tx1"/>
          </a:fontRef>
        </p:style>
      </p:cxnSp>
      <p:sp>
        <p:nvSpPr>
          <p:cNvPr id="12" name="CaixaDeTexto 11">
            <a:extLst>
              <a:ext uri="{FF2B5EF4-FFF2-40B4-BE49-F238E27FC236}">
                <a16:creationId xmlns:a16="http://schemas.microsoft.com/office/drawing/2014/main" id="{9B70954C-4F7D-43BD-BD57-7B910F2E7C28}"/>
              </a:ext>
            </a:extLst>
          </p:cNvPr>
          <p:cNvSpPr txBox="1"/>
          <p:nvPr/>
        </p:nvSpPr>
        <p:spPr>
          <a:xfrm>
            <a:off x="652736" y="522972"/>
            <a:ext cx="2365920" cy="646331"/>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pt-BR" dirty="0"/>
              <a:t>Problema :</a:t>
            </a:r>
          </a:p>
          <a:p>
            <a:pPr algn="ctr"/>
            <a:r>
              <a:rPr lang="pt-BR" dirty="0"/>
              <a:t>População -&gt; Amostra</a:t>
            </a:r>
          </a:p>
        </p:txBody>
      </p:sp>
      <p:cxnSp>
        <p:nvCxnSpPr>
          <p:cNvPr id="10" name="Conector reto 9">
            <a:extLst>
              <a:ext uri="{FF2B5EF4-FFF2-40B4-BE49-F238E27FC236}">
                <a16:creationId xmlns:a16="http://schemas.microsoft.com/office/drawing/2014/main" id="{A862AA5C-E1B8-4368-AB55-ED467E9F3A61}"/>
              </a:ext>
            </a:extLst>
          </p:cNvPr>
          <p:cNvCxnSpPr/>
          <p:nvPr/>
        </p:nvCxnSpPr>
        <p:spPr>
          <a:xfrm>
            <a:off x="6516216" y="1417638"/>
            <a:ext cx="432048" cy="427186"/>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Conector reto 13">
            <a:extLst>
              <a:ext uri="{FF2B5EF4-FFF2-40B4-BE49-F238E27FC236}">
                <a16:creationId xmlns:a16="http://schemas.microsoft.com/office/drawing/2014/main" id="{CF24A546-095D-448A-91D0-E01CD57AAC7B}"/>
              </a:ext>
            </a:extLst>
          </p:cNvPr>
          <p:cNvCxnSpPr/>
          <p:nvPr/>
        </p:nvCxnSpPr>
        <p:spPr>
          <a:xfrm>
            <a:off x="7109256" y="3212976"/>
            <a:ext cx="631096"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012175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pt-BR"/>
          </a:p>
        </p:txBody>
      </p:sp>
      <p:pic>
        <p:nvPicPr>
          <p:cNvPr id="4" name="Espaço Reservado para Conteúdo 3"/>
          <p:cNvPicPr>
            <a:picLocks noGrp="1" noChangeAspect="1"/>
          </p:cNvPicPr>
          <p:nvPr>
            <p:ph idx="1"/>
          </p:nvPr>
        </p:nvPicPr>
        <p:blipFill>
          <a:blip r:embed="rId2"/>
          <a:stretch>
            <a:fillRect/>
          </a:stretch>
        </p:blipFill>
        <p:spPr>
          <a:xfrm>
            <a:off x="457199" y="274638"/>
            <a:ext cx="8229601" cy="6583362"/>
          </a:xfrm>
          <a:prstGeom prst="rect">
            <a:avLst/>
          </a:prstGeom>
        </p:spPr>
      </p:pic>
      <p:sp>
        <p:nvSpPr>
          <p:cNvPr id="3" name="CaixaDeTexto 2">
            <a:extLst>
              <a:ext uri="{FF2B5EF4-FFF2-40B4-BE49-F238E27FC236}">
                <a16:creationId xmlns:a16="http://schemas.microsoft.com/office/drawing/2014/main" id="{1A3A6795-B3C2-4E61-A5EF-674E765A9F42}"/>
              </a:ext>
            </a:extLst>
          </p:cNvPr>
          <p:cNvSpPr txBox="1"/>
          <p:nvPr/>
        </p:nvSpPr>
        <p:spPr>
          <a:xfrm>
            <a:off x="2051720" y="1844824"/>
            <a:ext cx="1512168" cy="369332"/>
          </a:xfrm>
          <a:prstGeom prst="rect">
            <a:avLst/>
          </a:prstGeom>
          <a:noFill/>
        </p:spPr>
        <p:txBody>
          <a:bodyPr wrap="square" rtlCol="0">
            <a:spAutoFit/>
          </a:bodyPr>
          <a:lstStyle/>
          <a:p>
            <a:pPr algn="ctr"/>
            <a:r>
              <a:rPr lang="pt-BR" dirty="0"/>
              <a:t>Sem padrão</a:t>
            </a:r>
          </a:p>
        </p:txBody>
      </p:sp>
      <p:sp>
        <p:nvSpPr>
          <p:cNvPr id="5" name="CaixaDeTexto 4">
            <a:extLst>
              <a:ext uri="{FF2B5EF4-FFF2-40B4-BE49-F238E27FC236}">
                <a16:creationId xmlns:a16="http://schemas.microsoft.com/office/drawing/2014/main" id="{5A03E090-F2B3-44D4-8573-C8271E9D5D43}"/>
              </a:ext>
            </a:extLst>
          </p:cNvPr>
          <p:cNvSpPr txBox="1"/>
          <p:nvPr/>
        </p:nvSpPr>
        <p:spPr>
          <a:xfrm>
            <a:off x="5724128" y="1433662"/>
            <a:ext cx="1512168" cy="369332"/>
          </a:xfrm>
          <a:prstGeom prst="rect">
            <a:avLst/>
          </a:prstGeom>
          <a:noFill/>
        </p:spPr>
        <p:txBody>
          <a:bodyPr wrap="square" rtlCol="0">
            <a:spAutoFit/>
          </a:bodyPr>
          <a:lstStyle/>
          <a:p>
            <a:pPr algn="ctr"/>
            <a:r>
              <a:rPr lang="pt-BR" dirty="0"/>
              <a:t>Com padrão*</a:t>
            </a:r>
          </a:p>
        </p:txBody>
      </p:sp>
      <p:sp>
        <p:nvSpPr>
          <p:cNvPr id="6" name="CaixaDeTexto 5">
            <a:extLst>
              <a:ext uri="{FF2B5EF4-FFF2-40B4-BE49-F238E27FC236}">
                <a16:creationId xmlns:a16="http://schemas.microsoft.com/office/drawing/2014/main" id="{DAE28924-B312-46FF-A671-12948E91B3BE}"/>
              </a:ext>
            </a:extLst>
          </p:cNvPr>
          <p:cNvSpPr txBox="1"/>
          <p:nvPr/>
        </p:nvSpPr>
        <p:spPr>
          <a:xfrm>
            <a:off x="6804248" y="2564904"/>
            <a:ext cx="1512168" cy="369332"/>
          </a:xfrm>
          <a:prstGeom prst="rect">
            <a:avLst/>
          </a:prstGeom>
          <a:noFill/>
        </p:spPr>
        <p:txBody>
          <a:bodyPr wrap="square" rtlCol="0">
            <a:spAutoFit/>
          </a:bodyPr>
          <a:lstStyle/>
          <a:p>
            <a:pPr algn="ctr"/>
            <a:r>
              <a:rPr lang="pt-BR" dirty="0"/>
              <a:t>Sem padrão</a:t>
            </a:r>
          </a:p>
        </p:txBody>
      </p:sp>
      <p:sp>
        <p:nvSpPr>
          <p:cNvPr id="7" name="CaixaDeTexto 6">
            <a:extLst>
              <a:ext uri="{FF2B5EF4-FFF2-40B4-BE49-F238E27FC236}">
                <a16:creationId xmlns:a16="http://schemas.microsoft.com/office/drawing/2014/main" id="{4C05BFE3-323B-4618-924F-C54917136B6A}"/>
              </a:ext>
            </a:extLst>
          </p:cNvPr>
          <p:cNvSpPr txBox="1"/>
          <p:nvPr/>
        </p:nvSpPr>
        <p:spPr>
          <a:xfrm>
            <a:off x="5580112" y="4870341"/>
            <a:ext cx="1512168" cy="369332"/>
          </a:xfrm>
          <a:prstGeom prst="rect">
            <a:avLst/>
          </a:prstGeom>
          <a:noFill/>
        </p:spPr>
        <p:txBody>
          <a:bodyPr wrap="square" rtlCol="0">
            <a:spAutoFit/>
          </a:bodyPr>
          <a:lstStyle/>
          <a:p>
            <a:pPr algn="ctr"/>
            <a:r>
              <a:rPr lang="pt-BR" dirty="0"/>
              <a:t>Com padrão</a:t>
            </a:r>
          </a:p>
        </p:txBody>
      </p:sp>
      <p:cxnSp>
        <p:nvCxnSpPr>
          <p:cNvPr id="9" name="Conector reto 8">
            <a:extLst>
              <a:ext uri="{FF2B5EF4-FFF2-40B4-BE49-F238E27FC236}">
                <a16:creationId xmlns:a16="http://schemas.microsoft.com/office/drawing/2014/main" id="{5823233E-9E75-4ACD-91E1-FFBCB1968BDC}"/>
              </a:ext>
            </a:extLst>
          </p:cNvPr>
          <p:cNvCxnSpPr>
            <a:cxnSpLocks/>
          </p:cNvCxnSpPr>
          <p:nvPr/>
        </p:nvCxnSpPr>
        <p:spPr>
          <a:xfrm flipV="1">
            <a:off x="7236296" y="5055008"/>
            <a:ext cx="694421" cy="678248"/>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Conector reto 9">
            <a:extLst>
              <a:ext uri="{FF2B5EF4-FFF2-40B4-BE49-F238E27FC236}">
                <a16:creationId xmlns:a16="http://schemas.microsoft.com/office/drawing/2014/main" id="{0C2A3450-AC9E-43B2-BCBF-024B19AAFF1B}"/>
              </a:ext>
            </a:extLst>
          </p:cNvPr>
          <p:cNvCxnSpPr/>
          <p:nvPr/>
        </p:nvCxnSpPr>
        <p:spPr>
          <a:xfrm>
            <a:off x="7020272" y="764704"/>
            <a:ext cx="792088" cy="576064"/>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Conector reto 11">
            <a:extLst>
              <a:ext uri="{FF2B5EF4-FFF2-40B4-BE49-F238E27FC236}">
                <a16:creationId xmlns:a16="http://schemas.microsoft.com/office/drawing/2014/main" id="{B28D6046-A3F1-433B-BEB0-EA644B52CC78}"/>
              </a:ext>
            </a:extLst>
          </p:cNvPr>
          <p:cNvCxnSpPr/>
          <p:nvPr/>
        </p:nvCxnSpPr>
        <p:spPr>
          <a:xfrm>
            <a:off x="5796136" y="3356992"/>
            <a:ext cx="187220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Conector reto 13">
            <a:extLst>
              <a:ext uri="{FF2B5EF4-FFF2-40B4-BE49-F238E27FC236}">
                <a16:creationId xmlns:a16="http://schemas.microsoft.com/office/drawing/2014/main" id="{3A5EF85E-8B19-457D-9F9E-83D7DB48801D}"/>
              </a:ext>
            </a:extLst>
          </p:cNvPr>
          <p:cNvCxnSpPr/>
          <p:nvPr/>
        </p:nvCxnSpPr>
        <p:spPr>
          <a:xfrm>
            <a:off x="1403648" y="3212976"/>
            <a:ext cx="2664296"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749020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3F8539A-409E-4477-A826-E8073A9272E4}"/>
              </a:ext>
            </a:extLst>
          </p:cNvPr>
          <p:cNvSpPr>
            <a:spLocks noGrp="1"/>
          </p:cNvSpPr>
          <p:nvPr>
            <p:ph type="title"/>
          </p:nvPr>
        </p:nvSpPr>
        <p:spPr/>
        <p:txBody>
          <a:bodyPr/>
          <a:lstStyle/>
          <a:p>
            <a:endParaRPr lang="pt-BR"/>
          </a:p>
        </p:txBody>
      </p:sp>
      <p:pic>
        <p:nvPicPr>
          <p:cNvPr id="4" name="Espaço Reservado para Conteúdo 3">
            <a:extLst>
              <a:ext uri="{FF2B5EF4-FFF2-40B4-BE49-F238E27FC236}">
                <a16:creationId xmlns:a16="http://schemas.microsoft.com/office/drawing/2014/main" id="{8F2CCB06-1CC0-4C8F-887F-39E9FBD8E1BC}"/>
              </a:ext>
            </a:extLst>
          </p:cNvPr>
          <p:cNvPicPr>
            <a:picLocks noGrp="1" noChangeAspect="1"/>
          </p:cNvPicPr>
          <p:nvPr>
            <p:ph idx="1"/>
          </p:nvPr>
        </p:nvPicPr>
        <p:blipFill>
          <a:blip r:embed="rId2"/>
          <a:stretch>
            <a:fillRect/>
          </a:stretch>
        </p:blipFill>
        <p:spPr>
          <a:xfrm>
            <a:off x="1511660" y="108372"/>
            <a:ext cx="6120680" cy="2424860"/>
          </a:xfrm>
          <a:prstGeom prst="rect">
            <a:avLst/>
          </a:prstGeom>
        </p:spPr>
        <p:style>
          <a:lnRef idx="2">
            <a:schemeClr val="dk1"/>
          </a:lnRef>
          <a:fillRef idx="1">
            <a:schemeClr val="lt1"/>
          </a:fillRef>
          <a:effectRef idx="0">
            <a:schemeClr val="dk1"/>
          </a:effectRef>
          <a:fontRef idx="minor">
            <a:schemeClr val="dk1"/>
          </a:fontRef>
        </p:style>
      </p:pic>
      <p:pic>
        <p:nvPicPr>
          <p:cNvPr id="5" name="Imagem 4">
            <a:extLst>
              <a:ext uri="{FF2B5EF4-FFF2-40B4-BE49-F238E27FC236}">
                <a16:creationId xmlns:a16="http://schemas.microsoft.com/office/drawing/2014/main" id="{1A83F7CD-FD1D-46F4-A0BD-77EEA519DFD8}"/>
              </a:ext>
            </a:extLst>
          </p:cNvPr>
          <p:cNvPicPr>
            <a:picLocks noChangeAspect="1"/>
          </p:cNvPicPr>
          <p:nvPr/>
        </p:nvPicPr>
        <p:blipFill>
          <a:blip r:embed="rId3"/>
          <a:stretch>
            <a:fillRect/>
          </a:stretch>
        </p:blipFill>
        <p:spPr>
          <a:xfrm>
            <a:off x="3063822" y="2766050"/>
            <a:ext cx="3016355" cy="4002266"/>
          </a:xfrm>
          <a:prstGeom prst="rect">
            <a:avLst/>
          </a:prstGeom>
        </p:spPr>
        <p:style>
          <a:lnRef idx="2">
            <a:schemeClr val="accent1"/>
          </a:lnRef>
          <a:fillRef idx="1">
            <a:schemeClr val="lt1"/>
          </a:fillRef>
          <a:effectRef idx="0">
            <a:schemeClr val="accent1"/>
          </a:effectRef>
          <a:fontRef idx="minor">
            <a:schemeClr val="dk1"/>
          </a:fontRef>
        </p:style>
      </p:pic>
    </p:spTree>
    <p:extLst>
      <p:ext uri="{BB962C8B-B14F-4D97-AF65-F5344CB8AC3E}">
        <p14:creationId xmlns:p14="http://schemas.microsoft.com/office/powerpoint/2010/main" val="618652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l"/>
            <a:r>
              <a:rPr lang="pt-BR" dirty="0"/>
              <a:t>Erro (Flutuação) Amostral</a:t>
            </a:r>
          </a:p>
        </p:txBody>
      </p:sp>
      <p:sp>
        <p:nvSpPr>
          <p:cNvPr id="3" name="Espaço Reservado para Conteúdo 2"/>
          <p:cNvSpPr>
            <a:spLocks noGrp="1"/>
          </p:cNvSpPr>
          <p:nvPr>
            <p:ph idx="1"/>
          </p:nvPr>
        </p:nvSpPr>
        <p:spPr/>
        <p:txBody>
          <a:bodyPr>
            <a:normAutofit/>
          </a:bodyPr>
          <a:lstStyle/>
          <a:p>
            <a:pPr algn="just"/>
            <a:r>
              <a:rPr lang="pt-BR" sz="4400" dirty="0"/>
              <a:t>Devido ao erro amostral, as amostras que utilizamos podem não refletir de forma fiel a população de onde foram retiradas.</a:t>
            </a:r>
          </a:p>
          <a:p>
            <a:endParaRPr lang="pt-BR" dirty="0"/>
          </a:p>
        </p:txBody>
      </p:sp>
    </p:spTree>
    <p:extLst>
      <p:ext uri="{BB962C8B-B14F-4D97-AF65-F5344CB8AC3E}">
        <p14:creationId xmlns:p14="http://schemas.microsoft.com/office/powerpoint/2010/main" val="23922098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pt-BR"/>
          </a:p>
        </p:txBody>
      </p:sp>
      <p:pic>
        <p:nvPicPr>
          <p:cNvPr id="4" name="Espaço Reservado para Conteúdo 3"/>
          <p:cNvPicPr>
            <a:picLocks noGrp="1" noChangeAspect="1"/>
          </p:cNvPicPr>
          <p:nvPr>
            <p:ph idx="1"/>
          </p:nvPr>
        </p:nvPicPr>
        <p:blipFill>
          <a:blip r:embed="rId2"/>
          <a:stretch>
            <a:fillRect/>
          </a:stretch>
        </p:blipFill>
        <p:spPr>
          <a:xfrm>
            <a:off x="457200" y="300879"/>
            <a:ext cx="8291264" cy="6554194"/>
          </a:xfrm>
          <a:prstGeom prst="rect">
            <a:avLst/>
          </a:prstGeom>
        </p:spPr>
      </p:pic>
      <p:sp>
        <p:nvSpPr>
          <p:cNvPr id="3" name="CaixaDeTexto 2">
            <a:extLst>
              <a:ext uri="{FF2B5EF4-FFF2-40B4-BE49-F238E27FC236}">
                <a16:creationId xmlns:a16="http://schemas.microsoft.com/office/drawing/2014/main" id="{3C45DF3A-86B7-4071-A82E-6B7A0D301F6E}"/>
              </a:ext>
            </a:extLst>
          </p:cNvPr>
          <p:cNvSpPr txBox="1"/>
          <p:nvPr/>
        </p:nvSpPr>
        <p:spPr>
          <a:xfrm>
            <a:off x="251520" y="404664"/>
            <a:ext cx="2365920" cy="646331"/>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pt-BR" dirty="0"/>
              <a:t>Problema invertido:</a:t>
            </a:r>
          </a:p>
          <a:p>
            <a:pPr algn="ctr"/>
            <a:r>
              <a:rPr lang="pt-BR" dirty="0"/>
              <a:t>Amostra -&gt; População</a:t>
            </a:r>
          </a:p>
        </p:txBody>
      </p:sp>
      <p:cxnSp>
        <p:nvCxnSpPr>
          <p:cNvPr id="6" name="Conector reto 5">
            <a:extLst>
              <a:ext uri="{FF2B5EF4-FFF2-40B4-BE49-F238E27FC236}">
                <a16:creationId xmlns:a16="http://schemas.microsoft.com/office/drawing/2014/main" id="{24015C47-7B51-4DC3-81BA-7D6E523E3D6E}"/>
              </a:ext>
            </a:extLst>
          </p:cNvPr>
          <p:cNvCxnSpPr/>
          <p:nvPr/>
        </p:nvCxnSpPr>
        <p:spPr>
          <a:xfrm flipV="1">
            <a:off x="3995936" y="1050995"/>
            <a:ext cx="1440160" cy="1369893"/>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Conector reto 7">
            <a:extLst>
              <a:ext uri="{FF2B5EF4-FFF2-40B4-BE49-F238E27FC236}">
                <a16:creationId xmlns:a16="http://schemas.microsoft.com/office/drawing/2014/main" id="{DD9F98B8-218D-456F-A45D-F5395166AE67}"/>
              </a:ext>
            </a:extLst>
          </p:cNvPr>
          <p:cNvCxnSpPr/>
          <p:nvPr/>
        </p:nvCxnSpPr>
        <p:spPr>
          <a:xfrm>
            <a:off x="1475656" y="5013176"/>
            <a:ext cx="266429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Conector reto 9">
            <a:extLst>
              <a:ext uri="{FF2B5EF4-FFF2-40B4-BE49-F238E27FC236}">
                <a16:creationId xmlns:a16="http://schemas.microsoft.com/office/drawing/2014/main" id="{059EDDCC-B46A-4639-833B-9A4F315EE505}"/>
              </a:ext>
            </a:extLst>
          </p:cNvPr>
          <p:cNvCxnSpPr/>
          <p:nvPr/>
        </p:nvCxnSpPr>
        <p:spPr>
          <a:xfrm flipV="1">
            <a:off x="5940152" y="4509120"/>
            <a:ext cx="1800200" cy="1368152"/>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18210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pt-BR"/>
          </a:p>
        </p:txBody>
      </p:sp>
      <p:pic>
        <p:nvPicPr>
          <p:cNvPr id="4" name="Espaço Reservado para Conteúdo 3"/>
          <p:cNvPicPr>
            <a:picLocks noGrp="1" noChangeAspect="1"/>
          </p:cNvPicPr>
          <p:nvPr>
            <p:ph idx="1"/>
          </p:nvPr>
        </p:nvPicPr>
        <p:blipFill>
          <a:blip r:embed="rId2"/>
          <a:stretch>
            <a:fillRect/>
          </a:stretch>
        </p:blipFill>
        <p:spPr>
          <a:xfrm>
            <a:off x="457200" y="300879"/>
            <a:ext cx="8291264" cy="6554194"/>
          </a:xfrm>
          <a:prstGeom prst="rect">
            <a:avLst/>
          </a:prstGeom>
        </p:spPr>
      </p:pic>
      <p:sp>
        <p:nvSpPr>
          <p:cNvPr id="5" name="CaixaDeTexto 4"/>
          <p:cNvSpPr txBox="1"/>
          <p:nvPr/>
        </p:nvSpPr>
        <p:spPr>
          <a:xfrm>
            <a:off x="1475656" y="2920339"/>
            <a:ext cx="1800200" cy="646331"/>
          </a:xfrm>
          <a:prstGeom prst="rect">
            <a:avLst/>
          </a:prstGeom>
          <a:noFill/>
        </p:spPr>
        <p:txBody>
          <a:bodyPr wrap="square" rtlCol="0">
            <a:spAutoFit/>
          </a:bodyPr>
          <a:lstStyle/>
          <a:p>
            <a:r>
              <a:rPr lang="pt-BR" dirty="0"/>
              <a:t>Valor-p baixo</a:t>
            </a:r>
          </a:p>
          <a:p>
            <a:r>
              <a:rPr lang="pt-BR" dirty="0"/>
              <a:t>0,0003</a:t>
            </a:r>
          </a:p>
        </p:txBody>
      </p:sp>
      <p:sp>
        <p:nvSpPr>
          <p:cNvPr id="7" name="Elipse 6"/>
          <p:cNvSpPr/>
          <p:nvPr/>
        </p:nvSpPr>
        <p:spPr>
          <a:xfrm>
            <a:off x="2987824" y="2920339"/>
            <a:ext cx="936104" cy="86870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 name="Estrela: 5 Pontas 2"/>
          <p:cNvSpPr/>
          <p:nvPr/>
        </p:nvSpPr>
        <p:spPr>
          <a:xfrm>
            <a:off x="6300192" y="4581128"/>
            <a:ext cx="914400" cy="91440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8" name="Conector reto 7">
            <a:extLst>
              <a:ext uri="{FF2B5EF4-FFF2-40B4-BE49-F238E27FC236}">
                <a16:creationId xmlns:a16="http://schemas.microsoft.com/office/drawing/2014/main" id="{537E9DF1-8CE9-4D16-977D-D84C8C96BEDB}"/>
              </a:ext>
            </a:extLst>
          </p:cNvPr>
          <p:cNvCxnSpPr/>
          <p:nvPr/>
        </p:nvCxnSpPr>
        <p:spPr>
          <a:xfrm flipV="1">
            <a:off x="3923928" y="1052736"/>
            <a:ext cx="1584176" cy="1512168"/>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Conector reto 9">
            <a:extLst>
              <a:ext uri="{FF2B5EF4-FFF2-40B4-BE49-F238E27FC236}">
                <a16:creationId xmlns:a16="http://schemas.microsoft.com/office/drawing/2014/main" id="{4B8FDB6B-B2B5-4B12-A23F-32B196A1C00B}"/>
              </a:ext>
            </a:extLst>
          </p:cNvPr>
          <p:cNvCxnSpPr/>
          <p:nvPr/>
        </p:nvCxnSpPr>
        <p:spPr>
          <a:xfrm>
            <a:off x="1475656" y="5013176"/>
            <a:ext cx="273630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Conector reto 11">
            <a:extLst>
              <a:ext uri="{FF2B5EF4-FFF2-40B4-BE49-F238E27FC236}">
                <a16:creationId xmlns:a16="http://schemas.microsoft.com/office/drawing/2014/main" id="{729E84FC-62DE-4ECF-937A-91F22A2E5DC7}"/>
              </a:ext>
            </a:extLst>
          </p:cNvPr>
          <p:cNvCxnSpPr/>
          <p:nvPr/>
        </p:nvCxnSpPr>
        <p:spPr>
          <a:xfrm flipV="1">
            <a:off x="5868144" y="4437112"/>
            <a:ext cx="1944216" cy="1512168"/>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289636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pt-BR"/>
          </a:p>
        </p:txBody>
      </p:sp>
      <p:pic>
        <p:nvPicPr>
          <p:cNvPr id="4" name="Espaço Reservado para Conteúdo 3"/>
          <p:cNvPicPr>
            <a:picLocks noGrp="1" noChangeAspect="1"/>
          </p:cNvPicPr>
          <p:nvPr>
            <p:ph idx="1"/>
          </p:nvPr>
        </p:nvPicPr>
        <p:blipFill>
          <a:blip r:embed="rId2"/>
          <a:stretch>
            <a:fillRect/>
          </a:stretch>
        </p:blipFill>
        <p:spPr>
          <a:xfrm>
            <a:off x="459740" y="298701"/>
            <a:ext cx="8227059" cy="6442667"/>
          </a:xfrm>
          <a:prstGeom prst="rect">
            <a:avLst/>
          </a:prstGeom>
        </p:spPr>
      </p:pic>
      <p:cxnSp>
        <p:nvCxnSpPr>
          <p:cNvPr id="5" name="Conector reto 4">
            <a:extLst>
              <a:ext uri="{FF2B5EF4-FFF2-40B4-BE49-F238E27FC236}">
                <a16:creationId xmlns:a16="http://schemas.microsoft.com/office/drawing/2014/main" id="{322176E2-8F4A-4139-844C-950040BB1E1B}"/>
              </a:ext>
            </a:extLst>
          </p:cNvPr>
          <p:cNvCxnSpPr/>
          <p:nvPr/>
        </p:nvCxnSpPr>
        <p:spPr>
          <a:xfrm>
            <a:off x="3419872" y="1628800"/>
            <a:ext cx="201622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Conector reto 6">
            <a:extLst>
              <a:ext uri="{FF2B5EF4-FFF2-40B4-BE49-F238E27FC236}">
                <a16:creationId xmlns:a16="http://schemas.microsoft.com/office/drawing/2014/main" id="{467FF9A9-7509-44D4-A29C-26C50A878070}"/>
              </a:ext>
            </a:extLst>
          </p:cNvPr>
          <p:cNvCxnSpPr/>
          <p:nvPr/>
        </p:nvCxnSpPr>
        <p:spPr>
          <a:xfrm>
            <a:off x="1547664" y="4941168"/>
            <a:ext cx="237626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Conector reto 8">
            <a:extLst>
              <a:ext uri="{FF2B5EF4-FFF2-40B4-BE49-F238E27FC236}">
                <a16:creationId xmlns:a16="http://schemas.microsoft.com/office/drawing/2014/main" id="{87397202-ABF9-4EDC-811F-4C5C81E82408}"/>
              </a:ext>
            </a:extLst>
          </p:cNvPr>
          <p:cNvCxnSpPr/>
          <p:nvPr/>
        </p:nvCxnSpPr>
        <p:spPr>
          <a:xfrm flipV="1">
            <a:off x="5868144" y="4365104"/>
            <a:ext cx="1872208" cy="1512168"/>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696012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pt-BR"/>
          </a:p>
        </p:txBody>
      </p:sp>
      <p:pic>
        <p:nvPicPr>
          <p:cNvPr id="4" name="Espaço Reservado para Conteúdo 3"/>
          <p:cNvPicPr>
            <a:picLocks noGrp="1" noChangeAspect="1"/>
          </p:cNvPicPr>
          <p:nvPr>
            <p:ph idx="1"/>
          </p:nvPr>
        </p:nvPicPr>
        <p:blipFill>
          <a:blip r:embed="rId2"/>
          <a:stretch>
            <a:fillRect/>
          </a:stretch>
        </p:blipFill>
        <p:spPr>
          <a:xfrm>
            <a:off x="459740" y="298701"/>
            <a:ext cx="8227059" cy="6442667"/>
          </a:xfrm>
          <a:prstGeom prst="rect">
            <a:avLst/>
          </a:prstGeom>
        </p:spPr>
      </p:pic>
      <p:sp>
        <p:nvSpPr>
          <p:cNvPr id="5" name="CaixaDeTexto 4"/>
          <p:cNvSpPr txBox="1"/>
          <p:nvPr/>
        </p:nvSpPr>
        <p:spPr>
          <a:xfrm>
            <a:off x="1598450" y="3006606"/>
            <a:ext cx="1728192" cy="646331"/>
          </a:xfrm>
          <a:prstGeom prst="rect">
            <a:avLst/>
          </a:prstGeom>
          <a:noFill/>
        </p:spPr>
        <p:txBody>
          <a:bodyPr wrap="square" rtlCol="0">
            <a:spAutoFit/>
          </a:bodyPr>
          <a:lstStyle/>
          <a:p>
            <a:r>
              <a:rPr lang="pt-BR" dirty="0"/>
              <a:t>Valor-p alto</a:t>
            </a:r>
          </a:p>
          <a:p>
            <a:r>
              <a:rPr lang="pt-BR" dirty="0"/>
              <a:t>0,61</a:t>
            </a:r>
          </a:p>
        </p:txBody>
      </p:sp>
      <p:sp>
        <p:nvSpPr>
          <p:cNvPr id="7" name="Elipse 6"/>
          <p:cNvSpPr/>
          <p:nvPr/>
        </p:nvSpPr>
        <p:spPr>
          <a:xfrm>
            <a:off x="2889625" y="2826217"/>
            <a:ext cx="936104" cy="86870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 name="Estrela: 5 Pontas 2"/>
          <p:cNvSpPr/>
          <p:nvPr/>
        </p:nvSpPr>
        <p:spPr>
          <a:xfrm>
            <a:off x="2432425" y="4509120"/>
            <a:ext cx="914400" cy="91440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8" name="Conector reto 7">
            <a:extLst>
              <a:ext uri="{FF2B5EF4-FFF2-40B4-BE49-F238E27FC236}">
                <a16:creationId xmlns:a16="http://schemas.microsoft.com/office/drawing/2014/main" id="{F3DA8868-E51A-492B-8856-B1D95387B486}"/>
              </a:ext>
            </a:extLst>
          </p:cNvPr>
          <p:cNvCxnSpPr/>
          <p:nvPr/>
        </p:nvCxnSpPr>
        <p:spPr>
          <a:xfrm>
            <a:off x="3491880" y="1628800"/>
            <a:ext cx="172819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Conector reto 9">
            <a:extLst>
              <a:ext uri="{FF2B5EF4-FFF2-40B4-BE49-F238E27FC236}">
                <a16:creationId xmlns:a16="http://schemas.microsoft.com/office/drawing/2014/main" id="{30919FF8-5CA5-48D4-A364-C5C9CFDA4F02}"/>
              </a:ext>
            </a:extLst>
          </p:cNvPr>
          <p:cNvCxnSpPr/>
          <p:nvPr/>
        </p:nvCxnSpPr>
        <p:spPr>
          <a:xfrm>
            <a:off x="1547664" y="4941168"/>
            <a:ext cx="244827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Conector reto 11">
            <a:extLst>
              <a:ext uri="{FF2B5EF4-FFF2-40B4-BE49-F238E27FC236}">
                <a16:creationId xmlns:a16="http://schemas.microsoft.com/office/drawing/2014/main" id="{80526665-CD00-4A5A-8446-68C2B882EA01}"/>
              </a:ext>
            </a:extLst>
          </p:cNvPr>
          <p:cNvCxnSpPr/>
          <p:nvPr/>
        </p:nvCxnSpPr>
        <p:spPr>
          <a:xfrm flipV="1">
            <a:off x="5940152" y="4437112"/>
            <a:ext cx="1800200" cy="1368152"/>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650255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l"/>
            <a:r>
              <a:rPr lang="pt-BR" dirty="0"/>
              <a:t>Efeito</a:t>
            </a:r>
          </a:p>
        </p:txBody>
      </p:sp>
      <p:sp>
        <p:nvSpPr>
          <p:cNvPr id="3" name="Espaço Reservado para Conteúdo 2"/>
          <p:cNvSpPr>
            <a:spLocks noGrp="1"/>
          </p:cNvSpPr>
          <p:nvPr>
            <p:ph idx="1"/>
          </p:nvPr>
        </p:nvSpPr>
        <p:spPr/>
        <p:txBody>
          <a:bodyPr>
            <a:normAutofit/>
          </a:bodyPr>
          <a:lstStyle/>
          <a:p>
            <a:pPr algn="just"/>
            <a:r>
              <a:rPr lang="pt-BR" sz="4400" dirty="0"/>
              <a:t>Correlação entre variáveis</a:t>
            </a:r>
          </a:p>
          <a:p>
            <a:r>
              <a:rPr lang="pt-BR" sz="4400" dirty="0"/>
              <a:t>Diferença entre condições</a:t>
            </a:r>
          </a:p>
          <a:p>
            <a:endParaRPr lang="pt-BR" dirty="0"/>
          </a:p>
        </p:txBody>
      </p:sp>
    </p:spTree>
    <p:extLst>
      <p:ext uri="{BB962C8B-B14F-4D97-AF65-F5344CB8AC3E}">
        <p14:creationId xmlns:p14="http://schemas.microsoft.com/office/powerpoint/2010/main" val="35688673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l"/>
            <a:r>
              <a:rPr lang="pt-BR" dirty="0"/>
              <a:t>Hipótese nula</a:t>
            </a:r>
          </a:p>
        </p:txBody>
      </p:sp>
      <p:sp>
        <p:nvSpPr>
          <p:cNvPr id="3" name="Espaço Reservado para Conteúdo 2"/>
          <p:cNvSpPr>
            <a:spLocks noGrp="1"/>
          </p:cNvSpPr>
          <p:nvPr>
            <p:ph idx="1"/>
          </p:nvPr>
        </p:nvSpPr>
        <p:spPr/>
        <p:txBody>
          <a:bodyPr>
            <a:normAutofit fontScale="92500" lnSpcReduction="20000"/>
          </a:bodyPr>
          <a:lstStyle/>
          <a:p>
            <a:pPr algn="just"/>
            <a:r>
              <a:rPr lang="pt-BR" dirty="0"/>
              <a:t>Definição de </a:t>
            </a:r>
            <a:r>
              <a:rPr lang="pt-BR" i="1" dirty="0"/>
              <a:t>hipótese nula </a:t>
            </a:r>
            <a:r>
              <a:rPr lang="pt-BR" dirty="0"/>
              <a:t>ou H</a:t>
            </a:r>
            <a:r>
              <a:rPr lang="pt-BR" baseline="-25000" dirty="0"/>
              <a:t>0</a:t>
            </a:r>
            <a:r>
              <a:rPr lang="pt-BR" dirty="0"/>
              <a:t> </a:t>
            </a:r>
          </a:p>
          <a:p>
            <a:pPr lvl="1" algn="just"/>
            <a:r>
              <a:rPr lang="pt-BR" dirty="0"/>
              <a:t>A hipótese nula sempre declara que não existe efeito na população. </a:t>
            </a:r>
          </a:p>
          <a:p>
            <a:pPr algn="just"/>
            <a:r>
              <a:rPr lang="pt-BR" dirty="0"/>
              <a:t>Definição de </a:t>
            </a:r>
            <a:r>
              <a:rPr lang="pt-BR" i="1" dirty="0"/>
              <a:t>hipótese de pesquisa </a:t>
            </a:r>
            <a:r>
              <a:rPr lang="pt-BR" dirty="0"/>
              <a:t>ou alternativa ou H</a:t>
            </a:r>
            <a:r>
              <a:rPr lang="pt-BR" baseline="-25000" dirty="0"/>
              <a:t>1 </a:t>
            </a:r>
            <a:r>
              <a:rPr lang="pt-BR" dirty="0"/>
              <a:t>ou H</a:t>
            </a:r>
            <a:r>
              <a:rPr lang="pt-BR" baseline="-25000" dirty="0"/>
              <a:t>a</a:t>
            </a:r>
            <a:r>
              <a:rPr lang="pt-BR" dirty="0"/>
              <a:t> </a:t>
            </a:r>
          </a:p>
          <a:p>
            <a:pPr lvl="1" algn="just"/>
            <a:r>
              <a:rPr lang="pt-BR" dirty="0"/>
              <a:t>A hipótese de pesquisa é a nossa previsão de como grupos específicos podem estar relacionados entre si. </a:t>
            </a:r>
          </a:p>
          <a:p>
            <a:pPr lvl="1" algn="just"/>
            <a:r>
              <a:rPr lang="pt-BR" dirty="0"/>
              <a:t>De forma alternativa, pode ser nossa previsão de como grupos específicos de participantes podem ser diferentes entre si ou como um grupo de participantes pode ser diferente quando tem um desempenho sob duas ou mais condições experimentais.</a:t>
            </a:r>
          </a:p>
        </p:txBody>
      </p:sp>
    </p:spTree>
    <p:extLst>
      <p:ext uri="{BB962C8B-B14F-4D97-AF65-F5344CB8AC3E}">
        <p14:creationId xmlns:p14="http://schemas.microsoft.com/office/powerpoint/2010/main" val="25950004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data:image/jpeg;base64,/9j/4AAQSkZJRgABAQAAAQABAAD/2wCEAAkGBhQSEBUUERQRFRUWFRgYFBcYFRUVFxcaGBYXFRcZGh0YGycfFyEmHB4VIC8gIycqLSwsFx8xNjAsNSYrLCkBCQoKDgwOGg8PGiwkHCUtLyoqLCwuLiwsLCwsLCwsLCwsLCw0LCwpLCwsLSwsLCwsLCwsLCwsLCksKSwsKSwsMP/AABEIAIIAxgMBIgACEQEDEQH/xAAbAAABBQEBAAAAAAAAAAAAAAAAAgMEBQYBB//EAEYQAAIBAgMDBQwHBgYDAQAAAAECEQADBBIhEyIxBQZBUpIUFiMyUVNhgbHR0uE1cXOCkZOiFTNCY8HCB2JyobLwJLPiNP/EABoBAAIDAQEAAAAAAAAAAAAAAAABAgMEBQb/xAAtEQACAgAEAwcEAwEAAAAAAAAAAQIRAxIxUSFBcRMUMmGBkfAEIjPhUmLRQv/aAAwDAQACEQMRAD8AhUUUVzT2QUUUUAcortFAHKK7RQByiu0UAPW8GWtvcERbK5h075IBjyTp6xT2L5Gu282ZGIQgM4VigJAOUtESJAPp0pXI/KQsuS6bRGUq6Tlzahl16IYA1I/bg2VwG34W6twXLkrBL3RdnVcwjhlBA6eNTSjRnnLEUuCtfP37ojYrka4j3VCM4ssVd1ViojUkmNKRa5LuF7alSm1ICFwVUzEakajUa+kVa3OdALm5smzi5fe14QZBtlCnaDLLRHRE8KqcfjTccMJGW3bRZMxs0VZHkkiY9NDUeQoSxXwkq8xS8k3CJCknaNbCgEsWQZngDoAiT6RSByddIJ2dyA2UnI2jSFynTQyQI8pFW97nQHuMTahGtOrKCjEvccXLlwZ1K6lVGUjgKaXnMdpbcqzZL73jmcS2dVQA5VABAB1iBNOo7kViY3OJFvcgXlKDZ3C7oXyBGzKA5TeEaaj/AHFIwfI9y4rsFYIiXGZirZZtrmKzEBvRU61y7aU2/A3CLVsLbLXEdpF43ZOZMuo3eEjoobnGpVptvnKYlFi4AgXEMzyy5d4gmOIkCio7i7TGrwlfb5KuErmVkDKzKzI8MFUuYgEnT2zw1pNvkq8xUCzdJYSoyNJEAkjTUajX0irXEc6Mz5wjCc5ZZthcz2DZkFUDGJ/iJ00qP+2lbaC4lwo9qxb3XAYbAJBBIIglSSI6fLRUdySnjfxKp0IJBBBBggiCCOIPkpNSeUcab165dIguxaJmOgCenQDXpM1HqDNEW2lZyiu0UiRq+ZXLNxGa0PEFvOPrZ2B9goqFzP8A37/Yr/7Hrtb4eFHlfqfzS6soKKKKwHqgooqdyFglvYm3becrEgwYPik6Ho4U1xIyeVNsg0V6J3iYX+f+aPho7xML/P8AzR8NT7NmXvkNmed0V6F3j4XNEX+E/vR5Y6lK7xML/P8AzR8NHZsfe4bM87rhr0XvEwv8/wDNHw0d4mF/n/mj4aOzYu+YezMoeTLbZZbKItAkFAFDIrG4wYy0sWGnCNdKbu8m2gDLuGjRc1olSLbXCrEaNqAsr1h06VsDzGwp47fTQeF/2G7XO8TC+S/+YPhqWRla+pju/nqZfHYOwWJU5VG6oVkk79tASekQWbh0eukjkmwWAW43HXM1oSM1xYEDjuAj0OB6Tqu8TC+S/wDmD4aO8TC+S/8AmD4aMjF3iKVW/nqZgcj2QHBuA72UOWtwvhkXhMk5CWnxYpqxyOjXGEuAqIxGezKlnykM3iGBvafVWs7xML5L/wCYPhrh5k4UEL4eGmfC+TXq60ZA7wt37fsyX7LtBQxuEiCZDW9+LbPCg6pBAXe45tPJRguSbb2ldrmUm4FIzJopbKTB1BHHyRWu7xML5L/5g+GjvEwvkv8A5g+GjIx95ju/ZGWw3Jtooz5xHgyoYpmg7NmU+nUiR1Tpxo/ZVpifCKgldcyZQGuMp4mWIEaaeWtT3iYXyX/zB8NHeJhfJf8AzB8NGRi7xHd+y/0x3KOCREbKSYuKATE71ssykroYIH41WV6L3jYWI8PHk2v/AM1zvEwv8/8ANHw0nhsnH6qCXGzzuivRO8TC/wA/80fDR3iYX+f+aPhpdmyXfIbMzPM/9+/2K/8Aseu1Y4HAJZ5Qu27ebKtm3GY5jqzMdYHSa7WyHCKPP47zYkmtzHUUUVzz1gVa81P/ANtn/Uf+DVVVac1x/wCZZ4jeOv3Gpx1RXieCXRnp80TTGyPXf9Pw0bI9d/0/DWqzjUKB8J9z+407NRNmc/jv4n+XrH/LTmyPXf8AT8NFhQ/NZjubGM10g3Au0YBTeCl0F4ZRb3fA7gYZv4pH1jQbI9d/0/DRsj13/T8NFkXCyhTkzFllFx5WLeYm5MFZDZQANYJliASRIMGAjB8kYpLaKr5TFm283M7ZQmS64YiWYEArPW9FaHZHrv8Ap+GjZnrv+n4aeYXZrcz/AHDjdd8ztEMbbdaGcsdFBRCpQZBrK8DrOnJpjZHrv+n4aNkeu/6fhpWNQofmmnO+v3vYKTsj13/T8NNvbOdd9/4ur5B/loskkS5qPj1c2rgtGLhRgh4QxUhT+MV3ZHrv+n4aNkeu/wCn4aLCihvcnYxXt5Lzm2juTvKzsJVlDFozCM6xrEj0EV/ItnH3BaZjeSL03hcdgSvgwwUMZK5dp0eMTEAA1rtkeu/6fho2R67/AKfhp5ivs/MzuD5Hxdu0qo8MFt2yWuZyRN5bj5iJJAa26g9K5dKVdwGN38rtOYZfDaNDsQRoDaXJkUqDJInWDm0GyPXf9Pw0bI9d/wBPw0Zh9mtx+aJpjZHrv+n4aNkeu/6fhpWTozZ+lL/2Fr2mu0hRHKd/UnwFvjHlPkFdq6OhzsTxMxFWGJ5HyIx2ttnREe5aAfMivlgyRlbxkkA9NQFideHT06dNaXla4O5nVHxr2lFpQHtqqI0IwzNmLMIOikQM414Vhirs9NizcXFL58+Mo8DhVeZ2hIBMKF4ASSS7AerjVhyBaC4+0oLGGM5gFIORtDBI9YNMcgkZnMuGCaEFIAkZiwcEEAa8Oj6qk8jfSK/av05v4W6emhcgm39y8j0FzoenQ6cOj/as9zP4XDDai3LHaamG3DtFEsgyqWXQjLwirrF4jIjMSoCiSWMAAcSTHQJNUfM90K3CjI05GJS9tE1DRCrbRLX+lR0ieitC0ZyZL7kaAHwn3P7jTk0xO/8Ac/uNOzSLKFTRNNPfClQSAWMKD0mCYHpgE+qizfVgGUgg8COHGPaDQIxnOznPiMLfvWVaTiLNruHdXdum4LNwDTeiRc1mo/InLmOflF7Ya7dtW8VctXZtWxZW2tsEMHADbTOfF1EGtjisNZuXU2i22uWvCWyRLJJy5gejWBS7Nq1achQqPdZrjACC7AAMx9MRrUrKsjvUmTRNNi6CSJ1ET6+FKmoltCpptzvr972ClTTbnfX73sFIaQ9NE0maJpioVNY3Hcr4g8rmyj4gWUtWXK27dlkBYvmN0vvBTA1XWtdcuhQWYgAAkk8AAJJPqqDZv4chsSuTVIe5BBKJJ1kSQNeimiEo2Zb/AA45cxuIIe+br2WsZi9y1btgXc5EWigBdMvSRxrdzUfB4VLSKlpVRF0VVEATrAHRT00NjhGlQqaJpM0TSJUZofSd/wCwt+00VxfpO99hb9prtXx0OZi+NmLs5cwz5ss72WM0eidJ+ur7lJm7lDTiGGzRC4GHeyMxtkhjb30JKqJbXdAms7Wn5UwzjBhlci1s1nKtlbdxw1qBubzaNc8YkzaJ0rFDRnpMes0epVcikBnZjagIQQ7rbJzbu6WUifVwqTyIwPKCEZY2jRl8XxW4SOFRuR7YzMS1sbpAJKFlOhzBX0YRInok1J5FI/aC5QFG0eADIAytoCKS5Ep/9dDeXllSP6kcNeI6PL6KpOat4kPJMRbIUtfYgEMJG2OqmAVZQAZI1yzV2x0PTpwrPc1kuIWW5avLmVCGZQAIBm0PDOcqzu8OJq9HNkvuRoJ3/u/3GnJpkHf+7/cacmok6I3KuBN60VV8jghrbxmyMpkGOnpEeQmqc8zV2jtnlGW2oUhzCobRyHfylSE6s759ehmqLlPAX2xJu2mgJZUoCWh7gN7cgMFAM28xYHQCCKkmQlFa0RsRzLzC6BcRRc0/dGSNobm+Q8sRIUFcsBRSrvM4sWJuiWt5M2Q7QytoEM2fVfB+KIMO2vTSLt3GlIC3GBF4DMlhGPgxszcytCnPmACRIIJPGnf/AC0Z2AuXMrXWUNshnXaW2S2hEcUzgFtQRHCnxK8sdh2zzTACBnkKBAhjBCXEDKXYkEF8wmYyj1TuQ+Se50ZZU5mBhEKIIRU0UsYJjMxnUk1EwD4rbgXdUC7xy2xbO4pBUg582fOCCIgD6zdTSbZOMVrQqabc7y/e9gpU0253l+97BUSyh6aJpM0TTChGMw+0tOkxnRlmJjMpWfTxqhxHM/NcDLdKqLDWgCGY7yOhOYvqJYNBBgrAIFGNwGI2969aYiFUW1knPNsK8Bn2ehzMARJYDWJpG0xhKgq5UjWVsqRF8ZS+U+ObfFVhQZ4zAkimVPVCsRzRLFztEhnZo2bHLniXUl52gjRuAnQCtJNZez3YiSA9xgIOfZy03LiyIIEKDbeeJCkcdKsOTXxG2cXZKAMJK2wshoQ2ypzNKSWzDQ6CkONJ6FxNE0maJpFtGeT6TvfYW/aaK5a+kr32Fv2mir46HJxfGzHYXDG46ovjOwVZ4SxgVacuPbCpFuyxdAFxFu5dGY2iLbSjADNoAdNQQaqbV0qwZSQykFSOII1BFXnK5x2yO1e7cslUYtKlCGysJHjAgkDhxFYo6M9Ji+OLte9ETm8xFxoE+DaVGhYEgQDmWOM8eANSsBaZeUVzQTnYgiACMrQRBMD8ag8kYTOXOzzhV47PahSSACU/i6R656KlckWwvKChVygXHhdNN1tNCfbQuQ5ay6fPn6NvnbqjtfKjO3VHa+VDnQ8eHRx9Xpqj5rYovnzOznLbJ3w4Eho4aW2gAMnoB1JNWmJumkXGds/ijxet/mPopzO3VHa+VInf+7/cadmkSoTnbqjtfKjO3VHa+VKmiaAoTnbqjtfKjO3VHa+VZ3Gc7mTlAYQJZjJbYs94W3bPm0toV3yI4TULm/8A4jLiTYXZZHu3WR1LzkGyN62403lYCOjgalTK+0jdGvzt1R2vlRnbqjtfKlTRNRLKE526o7Xypt3bMu6P4v4vQPRT00253l+97BQFCs7dUdr5UZ26o7XypU0TQFCc7dUdr5UZ26o7XypU1mDz0M5Nl4buw4Y28/QoNw3QY1GzhojiYpriRlJR1NLnbqjtfKjO3VHa+VZDm/8A4ijEmwuyyPduujqXnIBaN62403gwEdEQa2E0NNBGSkrRzO3VHa+VGduqO18qVNE0iVFBhyf2jekR4G30z0miu2PpK99jb9porTHQ4uN+RmMt2yxhQSTwABJP1AamtDylYQYYk2woCWxbHct23dR5UOXulYYHf6TOYaCKocOGLqLebOTC5TBk6CDV/wAq3rYsOjG4t0BNLl7EZ3PgmPg33Yk3gfJkWJmaxx0Z6LHf3RXmV/IrLvAgloJUeBAaIkE3VIGknUxpT3JCgY9QpkC48GAJGVugAAeoUzzfJ2jR022EQxBkiQxQgqI6Z8g6ad5JY93rm453nQrrlboOo+o0tib1l0Nneu5VJiY46gadJ1IEDj6qp+bGgcS2uVgua0UUMGgoEuOwBg+MxmNI1q0xABRgwBBUyCJBEayOkeis5zRxIBZAZDKjLFpbYEBpBC20ymIgGdFmdYqxaMySVSRpp3/u/wBTTk0xO/8Ad/qacmkWULmiaRNBNAUQRyEndT4gyXe2iQQCFyFiGXSQdTVZguYli1cwtxWuZ8KhtqTG+pzRn04jM0ERxqPhOT8XZFhE1Uib/wC7GrLBBkliRpDKdfIOlxbeMVco2mULbAynD5hFqCEzyCM8FmYyQdB0mfqZ6XOJqJommbBbIueM2UZo4Zo3o9EzS5qBoSFzTbneX1+wV2aQ53l9fsFAUPTRNImq7lqzdIVrHjglYzQMtwZCddDlOV/ukDjQJ8FZaTVKeatru44yXzlMpWRknLkzx1ssLPkFRcPh8WHZC5W2LiqhAtEi2CdQTJJK5ZzCZJioly1jgrsgfaMbYJLYeN0XcwUcMmYqNd6D01JdSqTT1iyXguYti1dwt1WuZ8KhtqdN9SGAz6cRmaCPLWkmstirOMz3HTNMZVM2SMu2nwQ8uzy/vOnN6Kf2OLgkMA2Vm0FsB32VlVBBmBm2vA8QNY4mvMI1HgomimiagclG5s/C5pzNlzZM+Sd3Ps9zN/p04dM1Mmolq4qynw30je+xt+00VzCfSN77G3/yNFao6I4eP+SXUx9rLmGfNlkZssZo6YnSatsdy+GsGxbRtmSNbtxrriDIyzC2/uiqrGWDabLdi23kYqp/AmmdqvWTtp76xJSXI9JKeDJpuS4eZOwGJRM2cNvCDuW7ikaGCr+kAzNT+TcULmORwIkmdFWTkaTCAAVRbVesnbT31N5FxttL6M7oFBMnMvVYdBoSlsKWJhcXmV9Ub1m08lZ7mphxvuVt5oADhCpYEsxYHZICCMsAToo111md8uG89b/E+6o+C5VwVkRbuoo00zuw04RmJj1VNWZ5OLadoup3/u/1pyap++TDZp21vxfKfL9VL75sN563+J91KmTzw3Rag1me+p0LbRAQNu65QRmRLgtrqTAIbxvQQase+bDeet/ifdXO+TC+etf949FNLyIyaekiCeeeoGyjwRuNL6jxgIyqQQSAJmd7hoaVhudD3CsW1CstoqM8uS925bYRERKjeHCRprSjyjgdoLmaxnAgNrwgrwiOBI4cDFSRzjwvnbWnD0f7U/QrTfOSI687QchW3uudJcBjvJbYIsb7B2YFfIhPSKv5qo748L561pw9H1aaUrvmw3nrf4n3UmvIsjJLWSLWaQx3l9f9Kre+bDeet/ifdSG5yYbMPDW+npPupUyeeG6LiaAaqu+bDeet/ifdR3zYbz1v8T7qKYs8N0VdjndcVJuoCwtq8KCobaXAttpJOVYkN5Cp8opy5zzgvFrxERiC8EM+zyqYUjXPxBPimY0qceceFIg3bUcPV5OFRk5RwIuG4HsZ2EM2uo0B0iOhfwFS9Cl3ykjlnnO7GRbWCEZFDb7BsM1/eBELqCARMxFPWOdCu9sKm7cK5SXAZldnVHVIlhC5jruhhxpzvjwvnrX/AH1Ud8eF89a04ej6tNKPQlf9kW+aiaqu+bDeet/ifdR3zYbz1v8AE+6o0yzPDdCcH9IXvsbf/I0UxyPi1u4661shl2KDMOEhjI9lFa46I4OP+SXU1fLmEQ3ZKIT6VBqB3Db83b7K+6iipFIdw2/N2+yvuo7ht+bt9lfdRRQAdw2/Np2V91HcNvzadlfdXaKAOdw2/N2+yvuo7ht+bTsr7q7RQBzuG35tOyvuo7ht+bTsr7q7RQBzuG35tOyvuo7ht+bTsr7q7RQBzuG35tOyvuo7ht+bTsr7q7RQBzuG35tOyvuo7ht+bt9lfdRRQAdw2/Np2V91HcNvzadlfdXaKAOdw2/Np2V91HcNvzadlfdXaKAOdw2/Np2V91HcNvzadlfdXaKAOdw2/Np2V91HcNvzadlfdXaKALLkbDIC0Ko06ABRRRQB/9k="/>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pic>
        <p:nvPicPr>
          <p:cNvPr id="5" name="Imagem 4"/>
          <p:cNvPicPr>
            <a:picLocks noChangeAspect="1"/>
          </p:cNvPicPr>
          <p:nvPr/>
        </p:nvPicPr>
        <p:blipFill>
          <a:blip r:embed="rId2"/>
          <a:stretch>
            <a:fillRect/>
          </a:stretch>
        </p:blipFill>
        <p:spPr>
          <a:xfrm>
            <a:off x="4875236" y="139170"/>
            <a:ext cx="3808738" cy="2859133"/>
          </a:xfrm>
          <a:prstGeom prst="rect">
            <a:avLst/>
          </a:prstGeom>
        </p:spPr>
        <p:style>
          <a:lnRef idx="2">
            <a:schemeClr val="accent3"/>
          </a:lnRef>
          <a:fillRef idx="1">
            <a:schemeClr val="lt1"/>
          </a:fillRef>
          <a:effectRef idx="0">
            <a:schemeClr val="accent3"/>
          </a:effectRef>
          <a:fontRef idx="minor">
            <a:schemeClr val="dk1"/>
          </a:fontRef>
        </p:style>
      </p:pic>
      <p:pic>
        <p:nvPicPr>
          <p:cNvPr id="8" name="Espaço Reservado para Conteúdo 7">
            <a:extLst>
              <a:ext uri="{FF2B5EF4-FFF2-40B4-BE49-F238E27FC236}">
                <a16:creationId xmlns:a16="http://schemas.microsoft.com/office/drawing/2014/main" id="{4F06CFB2-4F30-49EE-BA12-00B0C7A95279}"/>
              </a:ext>
            </a:extLst>
          </p:cNvPr>
          <p:cNvPicPr>
            <a:picLocks noGrp="1" noChangeAspect="1"/>
          </p:cNvPicPr>
          <p:nvPr>
            <p:ph idx="1"/>
          </p:nvPr>
        </p:nvPicPr>
        <p:blipFill>
          <a:blip r:embed="rId3"/>
          <a:stretch>
            <a:fillRect/>
          </a:stretch>
        </p:blipFill>
        <p:spPr>
          <a:xfrm>
            <a:off x="481960" y="3284984"/>
            <a:ext cx="8229600" cy="2916936"/>
          </a:xfrm>
          <a:prstGeom prst="rect">
            <a:avLst/>
          </a:prstGeom>
        </p:spPr>
        <p:style>
          <a:lnRef idx="2">
            <a:schemeClr val="accent1"/>
          </a:lnRef>
          <a:fillRef idx="1">
            <a:schemeClr val="lt1"/>
          </a:fillRef>
          <a:effectRef idx="0">
            <a:schemeClr val="accent1"/>
          </a:effectRef>
          <a:fontRef idx="minor">
            <a:schemeClr val="dk1"/>
          </a:fontRef>
        </p:style>
      </p:pic>
      <p:sp>
        <p:nvSpPr>
          <p:cNvPr id="9" name="CaixaDeTexto 8">
            <a:extLst>
              <a:ext uri="{FF2B5EF4-FFF2-40B4-BE49-F238E27FC236}">
                <a16:creationId xmlns:a16="http://schemas.microsoft.com/office/drawing/2014/main" id="{95B19021-ACBC-4AC4-BA94-8DD83A0A58D4}"/>
              </a:ext>
            </a:extLst>
          </p:cNvPr>
          <p:cNvSpPr txBox="1"/>
          <p:nvPr/>
        </p:nvSpPr>
        <p:spPr>
          <a:xfrm>
            <a:off x="4139952" y="4843577"/>
            <a:ext cx="1987532" cy="369332"/>
          </a:xfrm>
          <a:prstGeom prst="rect">
            <a:avLst/>
          </a:prstGeom>
          <a:noFill/>
        </p:spPr>
        <p:txBody>
          <a:bodyPr wrap="none" rtlCol="0">
            <a:spAutoFit/>
          </a:bodyPr>
          <a:lstStyle/>
          <a:p>
            <a:r>
              <a:rPr lang="pt-BR" dirty="0"/>
              <a:t>= </a:t>
            </a:r>
            <a:r>
              <a:rPr lang="pt-BR" dirty="0" err="1"/>
              <a:t>significance</a:t>
            </a:r>
            <a:r>
              <a:rPr lang="pt-BR" dirty="0"/>
              <a:t> </a:t>
            </a:r>
            <a:r>
              <a:rPr lang="pt-BR" dirty="0" err="1"/>
              <a:t>level</a:t>
            </a:r>
            <a:r>
              <a:rPr lang="pt-BR" dirty="0"/>
              <a:t> </a:t>
            </a:r>
          </a:p>
        </p:txBody>
      </p:sp>
      <p:sp>
        <p:nvSpPr>
          <p:cNvPr id="10" name="CaixaDeTexto 9">
            <a:extLst>
              <a:ext uri="{FF2B5EF4-FFF2-40B4-BE49-F238E27FC236}">
                <a16:creationId xmlns:a16="http://schemas.microsoft.com/office/drawing/2014/main" id="{B1721C99-0B5E-4562-A62D-F84B597F2161}"/>
              </a:ext>
            </a:extLst>
          </p:cNvPr>
          <p:cNvSpPr txBox="1"/>
          <p:nvPr/>
        </p:nvSpPr>
        <p:spPr>
          <a:xfrm>
            <a:off x="4427984" y="5570755"/>
            <a:ext cx="1877181" cy="369332"/>
          </a:xfrm>
          <a:prstGeom prst="rect">
            <a:avLst/>
          </a:prstGeom>
          <a:noFill/>
        </p:spPr>
        <p:txBody>
          <a:bodyPr wrap="none" rtlCol="0">
            <a:spAutoFit/>
          </a:bodyPr>
          <a:lstStyle/>
          <a:p>
            <a:r>
              <a:rPr lang="pt-BR" dirty="0"/>
              <a:t>= </a:t>
            </a:r>
            <a:r>
              <a:rPr lang="pt-BR" dirty="0" err="1"/>
              <a:t>confidence</a:t>
            </a:r>
            <a:r>
              <a:rPr lang="pt-BR" dirty="0"/>
              <a:t> </a:t>
            </a:r>
            <a:r>
              <a:rPr lang="pt-BR" dirty="0" err="1"/>
              <a:t>level</a:t>
            </a:r>
            <a:endParaRPr lang="pt-BR" dirty="0"/>
          </a:p>
        </p:txBody>
      </p:sp>
      <p:sp>
        <p:nvSpPr>
          <p:cNvPr id="2" name="Retângulo 1">
            <a:extLst>
              <a:ext uri="{FF2B5EF4-FFF2-40B4-BE49-F238E27FC236}">
                <a16:creationId xmlns:a16="http://schemas.microsoft.com/office/drawing/2014/main" id="{1213215A-107E-4038-BEAF-FBD49A28C1D3}"/>
              </a:ext>
            </a:extLst>
          </p:cNvPr>
          <p:cNvSpPr/>
          <p:nvPr/>
        </p:nvSpPr>
        <p:spPr>
          <a:xfrm>
            <a:off x="613788" y="656080"/>
            <a:ext cx="3690474" cy="1569660"/>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r>
              <a:rPr lang="pt-BR" sz="3200" dirty="0"/>
              <a:t>Decisão Estatística </a:t>
            </a:r>
            <a:br>
              <a:rPr lang="pt-BR" sz="3200" dirty="0"/>
            </a:br>
            <a:r>
              <a:rPr lang="pt-BR" sz="3200" dirty="0"/>
              <a:t>vs. </a:t>
            </a:r>
            <a:br>
              <a:rPr lang="pt-BR" sz="3200" dirty="0"/>
            </a:br>
            <a:r>
              <a:rPr lang="pt-BR" sz="3200" dirty="0"/>
              <a:t>Estado da Natureza</a:t>
            </a:r>
          </a:p>
        </p:txBody>
      </p:sp>
      <p:sp>
        <p:nvSpPr>
          <p:cNvPr id="4" name="CaixaDeTexto 3">
            <a:extLst>
              <a:ext uri="{FF2B5EF4-FFF2-40B4-BE49-F238E27FC236}">
                <a16:creationId xmlns:a16="http://schemas.microsoft.com/office/drawing/2014/main" id="{B5AD0E6F-B282-48CA-A8F6-1B92854D774D}"/>
              </a:ext>
            </a:extLst>
          </p:cNvPr>
          <p:cNvSpPr txBox="1"/>
          <p:nvPr/>
        </p:nvSpPr>
        <p:spPr>
          <a:xfrm>
            <a:off x="755576" y="3933056"/>
            <a:ext cx="1368152" cy="369332"/>
          </a:xfrm>
          <a:prstGeom prst="rect">
            <a:avLst/>
          </a:prstGeom>
          <a:noFill/>
        </p:spPr>
        <p:txBody>
          <a:bodyPr wrap="square" rtlCol="0">
            <a:spAutoFit/>
          </a:bodyPr>
          <a:lstStyle/>
          <a:p>
            <a:r>
              <a:rPr lang="pt-BR" dirty="0" err="1"/>
              <a:t>Researcher’s</a:t>
            </a:r>
            <a:endParaRPr lang="pt-BR" dirty="0"/>
          </a:p>
        </p:txBody>
      </p:sp>
    </p:spTree>
    <p:extLst>
      <p:ext uri="{BB962C8B-B14F-4D97-AF65-F5344CB8AC3E}">
        <p14:creationId xmlns:p14="http://schemas.microsoft.com/office/powerpoint/2010/main" val="20634724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pPr algn="l"/>
            <a:r>
              <a:rPr lang="pt-BR" sz="3600" dirty="0"/>
              <a:t>Teste de Hipótese Nula &amp; Intervalo de Confiança</a:t>
            </a:r>
          </a:p>
        </p:txBody>
      </p:sp>
      <p:sp>
        <p:nvSpPr>
          <p:cNvPr id="3" name="Espaço Reservado para Conteúdo 2"/>
          <p:cNvSpPr>
            <a:spLocks noGrp="1"/>
          </p:cNvSpPr>
          <p:nvPr>
            <p:ph idx="1"/>
          </p:nvPr>
        </p:nvSpPr>
        <p:spPr/>
        <p:txBody>
          <a:bodyPr>
            <a:normAutofit/>
          </a:bodyPr>
          <a:lstStyle/>
          <a:p>
            <a:pPr algn="just"/>
            <a:r>
              <a:rPr lang="pt-BR" sz="3600" dirty="0"/>
              <a:t>Rejeitar a hipótese nula ao nível de significância adotado, alfa, se o valor do parâmetro conjecturado na hipótese nula não pertencer ao intervalo de confiança de 1 – alfa.</a:t>
            </a:r>
          </a:p>
          <a:p>
            <a:pPr algn="just"/>
            <a:r>
              <a:rPr lang="pt-BR" sz="3600" dirty="0"/>
              <a:t>Os critérios de valor-p e do IC são equivalentes.</a:t>
            </a:r>
          </a:p>
        </p:txBody>
      </p:sp>
    </p:spTree>
    <p:extLst>
      <p:ext uri="{BB962C8B-B14F-4D97-AF65-F5344CB8AC3E}">
        <p14:creationId xmlns:p14="http://schemas.microsoft.com/office/powerpoint/2010/main" val="13671685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pPr algn="l"/>
            <a:r>
              <a:rPr lang="pt-BR" sz="3600" dirty="0"/>
              <a:t>Críticas contra os testes de hipótese nula</a:t>
            </a:r>
          </a:p>
        </p:txBody>
      </p:sp>
      <p:sp>
        <p:nvSpPr>
          <p:cNvPr id="3" name="Espaço Reservado para Conteúdo 2"/>
          <p:cNvSpPr>
            <a:spLocks noGrp="1"/>
          </p:cNvSpPr>
          <p:nvPr>
            <p:ph idx="1"/>
          </p:nvPr>
        </p:nvSpPr>
        <p:spPr>
          <a:xfrm>
            <a:off x="467544" y="1916832"/>
            <a:ext cx="8229600" cy="4525963"/>
          </a:xfrm>
        </p:spPr>
        <p:txBody>
          <a:bodyPr>
            <a:normAutofit fontScale="92500" lnSpcReduction="10000"/>
          </a:bodyPr>
          <a:lstStyle/>
          <a:p>
            <a:pPr algn="just"/>
            <a:r>
              <a:rPr lang="pt-BR" dirty="0"/>
              <a:t>A testagem da hipótese nula é a abordagem dominante na Psicologia e Medicina</a:t>
            </a:r>
          </a:p>
          <a:p>
            <a:pPr algn="just"/>
            <a:r>
              <a:rPr lang="pt-BR" dirty="0"/>
              <a:t>Apesar das críticas à testagem da hipótese nula, isso não significa que tal abordagem deve ser abandonada completamente </a:t>
            </a:r>
          </a:p>
          <a:p>
            <a:pPr algn="just"/>
            <a:r>
              <a:rPr lang="pt-BR" dirty="0"/>
              <a:t>Ao invés disso, devemos ter um entendimento completo de seu significado para podermos nos beneficiar desta tecnologia da decisão</a:t>
            </a:r>
          </a:p>
          <a:p>
            <a:pPr algn="just"/>
            <a:r>
              <a:rPr lang="pt-BR" dirty="0"/>
              <a:t>Além do valor-p, é importante usar o intervalo de confiança e de tamanho de efeito</a:t>
            </a:r>
          </a:p>
        </p:txBody>
      </p:sp>
      <p:pic>
        <p:nvPicPr>
          <p:cNvPr id="4" name="Imagem 3"/>
          <p:cNvPicPr>
            <a:picLocks noChangeAspect="1"/>
          </p:cNvPicPr>
          <p:nvPr/>
        </p:nvPicPr>
        <p:blipFill>
          <a:blip r:embed="rId2"/>
          <a:stretch>
            <a:fillRect/>
          </a:stretch>
        </p:blipFill>
        <p:spPr>
          <a:xfrm>
            <a:off x="7884368" y="1196752"/>
            <a:ext cx="634653" cy="634653"/>
          </a:xfrm>
          <a:prstGeom prst="rect">
            <a:avLst/>
          </a:prstGeom>
        </p:spPr>
      </p:pic>
    </p:spTree>
    <p:extLst>
      <p:ext uri="{BB962C8B-B14F-4D97-AF65-F5344CB8AC3E}">
        <p14:creationId xmlns:p14="http://schemas.microsoft.com/office/powerpoint/2010/main" val="15114379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Autofit/>
          </a:bodyPr>
          <a:lstStyle/>
          <a:p>
            <a:r>
              <a:rPr lang="pt-BR" sz="3200" dirty="0"/>
              <a:t>Teste z bilateral para uma condição</a:t>
            </a:r>
            <a:br>
              <a:rPr lang="pt-BR" sz="3200" dirty="0"/>
            </a:br>
            <a:r>
              <a:rPr lang="pt-BR" sz="2400" dirty="0"/>
              <a:t>Não rejeição de H</a:t>
            </a:r>
            <a:r>
              <a:rPr lang="pt-BR" sz="2400" baseline="-25000" dirty="0"/>
              <a:t>0</a:t>
            </a:r>
            <a:r>
              <a:rPr lang="pt-BR" sz="2400" dirty="0"/>
              <a:t> </a:t>
            </a:r>
            <a:endParaRPr lang="pt-BR" sz="3200" dirty="0"/>
          </a:p>
        </p:txBody>
      </p:sp>
      <mc:AlternateContent xmlns:mc="http://schemas.openxmlformats.org/markup-compatibility/2006" xmlns:a14="http://schemas.microsoft.com/office/drawing/2010/main">
        <mc:Choice Requires="a14">
          <p:sp>
            <p:nvSpPr>
              <p:cNvPr id="3" name="Espaço Reservado para Conteúdo 2"/>
              <p:cNvSpPr>
                <a:spLocks noGrp="1"/>
              </p:cNvSpPr>
              <p:nvPr>
                <p:ph idx="1"/>
              </p:nvPr>
            </p:nvSpPr>
            <p:spPr>
              <a:xfrm>
                <a:off x="457200" y="1600200"/>
                <a:ext cx="8229600" cy="5141168"/>
              </a:xfrm>
            </p:spPr>
            <p:txBody>
              <a:bodyPr>
                <a:normAutofit fontScale="47500" lnSpcReduction="20000"/>
              </a:bodyPr>
              <a:lstStyle/>
              <a:p>
                <a:pPr marL="0" indent="0">
                  <a:buNone/>
                </a:pPr>
                <a:r>
                  <a:rPr lang="pt-BR" dirty="0"/>
                  <a:t>A distribuição da estatura do homem brasileiro de 19 anos de 2016 é normal com </a:t>
                </a:r>
                <a:br>
                  <a:rPr lang="pt-BR" dirty="0"/>
                </a:br>
                <a:r>
                  <a:rPr lang="pt-BR" dirty="0"/>
                  <a:t>desvio-padrão </a:t>
                </a:r>
                <a14:m>
                  <m:oMath xmlns:m="http://schemas.openxmlformats.org/officeDocument/2006/math">
                    <m:r>
                      <a:rPr lang="pt-BR" i="1">
                        <a:latin typeface="Cambria Math" panose="02040503050406030204" pitchFamily="18" charset="0"/>
                        <a:ea typeface="Cambria Math" panose="02040503050406030204" pitchFamily="18" charset="0"/>
                      </a:rPr>
                      <m:t>𝜎</m:t>
                    </m:r>
                  </m:oMath>
                </a14:m>
                <a:r>
                  <a:rPr lang="pt-BR" dirty="0"/>
                  <a:t> = 7cm. </a:t>
                </a:r>
              </a:p>
              <a:p>
                <a:pPr marL="0" indent="0">
                  <a:buNone/>
                </a:pPr>
                <a:r>
                  <a:rPr lang="pt-BR" dirty="0"/>
                  <a:t>Testar se a média populacional </a:t>
                </a:r>
                <a:r>
                  <a:rPr lang="el-GR" dirty="0"/>
                  <a:t>μ</a:t>
                </a:r>
                <a:r>
                  <a:rPr lang="pt-BR" dirty="0"/>
                  <a:t> é igual a  </a:t>
                </a:r>
                <a:r>
                  <a:rPr lang="el-GR" dirty="0"/>
                  <a:t>μ</a:t>
                </a:r>
                <a:r>
                  <a:rPr lang="pt-BR" baseline="-25000" dirty="0"/>
                  <a:t>0</a:t>
                </a:r>
                <a:r>
                  <a:rPr lang="pt-BR" dirty="0"/>
                  <a:t> = 177cm hipotetizada.</a:t>
                </a:r>
              </a:p>
              <a:p>
                <a:pPr marL="0" indent="0">
                  <a:buNone/>
                </a:pPr>
                <a:r>
                  <a:rPr lang="pt-BR" dirty="0"/>
                  <a:t>Quatro participantes desse grupo tiveram suas estaturas medidas, cujos valores em centímetro são: 169, 174, 175, 186.</a:t>
                </a:r>
              </a:p>
              <a:p>
                <a:pPr marL="0" indent="0">
                  <a:buNone/>
                </a:pPr>
                <a:r>
                  <a:rPr lang="pt-BR" i="1" dirty="0"/>
                  <a:t>Hipóteses</a:t>
                </a:r>
              </a:p>
              <a:p>
                <a:r>
                  <a:rPr lang="pt-BR" dirty="0"/>
                  <a:t>H</a:t>
                </a:r>
                <a:r>
                  <a:rPr lang="pt-BR" baseline="-25000" dirty="0"/>
                  <a:t>0</a:t>
                </a:r>
                <a:r>
                  <a:rPr lang="pt-BR" dirty="0"/>
                  <a:t>: </a:t>
                </a:r>
                <a:r>
                  <a:rPr lang="el-GR" dirty="0"/>
                  <a:t>μ</a:t>
                </a:r>
                <a:r>
                  <a:rPr lang="pt-BR" dirty="0"/>
                  <a:t> = 177</a:t>
                </a:r>
              </a:p>
              <a:p>
                <a:r>
                  <a:rPr lang="pt-BR" dirty="0"/>
                  <a:t>H</a:t>
                </a:r>
                <a:r>
                  <a:rPr lang="pt-BR" baseline="-25000" dirty="0"/>
                  <a:t>1</a:t>
                </a:r>
                <a:r>
                  <a:rPr lang="pt-BR" dirty="0"/>
                  <a:t>: </a:t>
                </a:r>
                <a:r>
                  <a:rPr lang="el-GR" dirty="0"/>
                  <a:t>μ</a:t>
                </a:r>
                <a:r>
                  <a:rPr lang="pt-BR" dirty="0"/>
                  <a:t> ≠ 177 (teste bilateral)</a:t>
                </a:r>
              </a:p>
              <a:p>
                <a:pPr marL="0" indent="0">
                  <a:buNone/>
                </a:pPr>
                <a:endParaRPr lang="pt-BR" i="1" dirty="0"/>
              </a:p>
              <a:p>
                <a:pPr marL="0" indent="0">
                  <a:buNone/>
                </a:pPr>
                <a:r>
                  <a:rPr lang="pt-BR" i="1" dirty="0"/>
                  <a:t>Estatísticas</a:t>
                </a:r>
              </a:p>
              <a:p>
                <a14:m>
                  <m:oMath xmlns:m="http://schemas.openxmlformats.org/officeDocument/2006/math">
                    <m:acc>
                      <m:accPr>
                        <m:chr m:val="̅"/>
                        <m:ctrlPr>
                          <a:rPr lang="pt-BR" i="1" dirty="0">
                            <a:latin typeface="Cambria Math" panose="02040503050406030204" pitchFamily="18" charset="0"/>
                          </a:rPr>
                        </m:ctrlPr>
                      </m:accPr>
                      <m:e>
                        <m:r>
                          <a:rPr lang="pt-BR" i="1" dirty="0">
                            <a:latin typeface="Cambria Math" panose="02040503050406030204" pitchFamily="18" charset="0"/>
                          </a:rPr>
                          <m:t>𝑋</m:t>
                        </m:r>
                      </m:e>
                    </m:acc>
                  </m:oMath>
                </a14:m>
                <a:r>
                  <a:rPr lang="pt-BR" dirty="0"/>
                  <a:t> = (175+186+169+174)/4 = 176</a:t>
                </a:r>
              </a:p>
              <a:p>
                <a:r>
                  <a:rPr lang="pt-BR" dirty="0"/>
                  <a:t>EP = </a:t>
                </a:r>
                <a14:m>
                  <m:oMath xmlns:m="http://schemas.openxmlformats.org/officeDocument/2006/math">
                    <m:f>
                      <m:fPr>
                        <m:ctrlPr>
                          <a:rPr lang="pt-BR" i="1" smtClean="0">
                            <a:latin typeface="Cambria Math" panose="02040503050406030204" pitchFamily="18" charset="0"/>
                          </a:rPr>
                        </m:ctrlPr>
                      </m:fPr>
                      <m:num>
                        <m:r>
                          <a:rPr lang="pt-BR" i="1" smtClean="0">
                            <a:latin typeface="Cambria Math" panose="02040503050406030204" pitchFamily="18" charset="0"/>
                            <a:ea typeface="Cambria Math" panose="02040503050406030204" pitchFamily="18" charset="0"/>
                          </a:rPr>
                          <m:t>𝜎</m:t>
                        </m:r>
                      </m:num>
                      <m:den>
                        <m:rad>
                          <m:radPr>
                            <m:degHide m:val="on"/>
                            <m:ctrlPr>
                              <a:rPr lang="pt-BR" i="1" smtClean="0">
                                <a:latin typeface="Cambria Math" panose="02040503050406030204" pitchFamily="18" charset="0"/>
                              </a:rPr>
                            </m:ctrlPr>
                          </m:radPr>
                          <m:deg/>
                          <m:e>
                            <m:r>
                              <a:rPr lang="pt-BR" b="0" i="1" smtClean="0">
                                <a:latin typeface="Cambria Math" panose="02040503050406030204" pitchFamily="18" charset="0"/>
                              </a:rPr>
                              <m:t>𝑛</m:t>
                            </m:r>
                          </m:e>
                        </m:rad>
                      </m:den>
                    </m:f>
                    <m:r>
                      <a:rPr lang="pt-BR" b="0" i="1" smtClean="0">
                        <a:latin typeface="Cambria Math" panose="02040503050406030204" pitchFamily="18" charset="0"/>
                      </a:rPr>
                      <m:t>=3,5</m:t>
                    </m:r>
                  </m:oMath>
                </a14:m>
                <a:endParaRPr lang="pt-BR" dirty="0"/>
              </a:p>
              <a:p>
                <a:r>
                  <a:rPr lang="pt-BR" dirty="0"/>
                  <a:t>IC95(</a:t>
                </a:r>
                <a:r>
                  <a:rPr lang="el-GR" dirty="0"/>
                  <a:t>μ</a:t>
                </a:r>
                <a:r>
                  <a:rPr lang="pt-BR" dirty="0"/>
                  <a:t>) = [176-1,96×3,5; 176+1,96×3,5] </a:t>
                </a:r>
                <a:br>
                  <a:rPr lang="pt-BR" dirty="0"/>
                </a:br>
                <a:r>
                  <a:rPr lang="pt-BR" dirty="0"/>
                  <a:t>              = [169,14; 182,86]</a:t>
                </a:r>
              </a:p>
              <a:p>
                <a:r>
                  <a:rPr lang="pt-BR" dirty="0"/>
                  <a:t>Estatística de teste z = </a:t>
                </a:r>
                <a14:m>
                  <m:oMath xmlns:m="http://schemas.openxmlformats.org/officeDocument/2006/math">
                    <m:f>
                      <m:fPr>
                        <m:ctrlPr>
                          <a:rPr lang="pt-BR" i="1" smtClean="0">
                            <a:latin typeface="Cambria Math" panose="02040503050406030204" pitchFamily="18" charset="0"/>
                          </a:rPr>
                        </m:ctrlPr>
                      </m:fPr>
                      <m:num>
                        <m:acc>
                          <m:accPr>
                            <m:chr m:val="̅"/>
                            <m:ctrlPr>
                              <a:rPr lang="pt-BR" i="1" dirty="0">
                                <a:latin typeface="Cambria Math" panose="02040503050406030204" pitchFamily="18" charset="0"/>
                              </a:rPr>
                            </m:ctrlPr>
                          </m:accPr>
                          <m:e>
                            <m:r>
                              <a:rPr lang="pt-BR" i="1" dirty="0">
                                <a:latin typeface="Cambria Math" panose="02040503050406030204" pitchFamily="18" charset="0"/>
                              </a:rPr>
                              <m:t>𝑋</m:t>
                            </m:r>
                          </m:e>
                        </m:acc>
                        <m:r>
                          <a:rPr lang="pt-BR" b="0" i="1" smtClean="0">
                            <a:latin typeface="Cambria Math" panose="02040503050406030204" pitchFamily="18" charset="0"/>
                          </a:rPr>
                          <m:t>−177</m:t>
                        </m:r>
                      </m:num>
                      <m:den>
                        <m:r>
                          <a:rPr lang="pt-BR" b="0" i="1" smtClean="0">
                            <a:latin typeface="Cambria Math" panose="02040503050406030204" pitchFamily="18" charset="0"/>
                          </a:rPr>
                          <m:t>𝐸𝑃</m:t>
                        </m:r>
                      </m:den>
                    </m:f>
                    <m:r>
                      <a:rPr lang="pt-BR" b="0" i="0" smtClean="0">
                        <a:latin typeface="Cambria Math" panose="02040503050406030204" pitchFamily="18" charset="0"/>
                      </a:rPr>
                      <m:t>=</m:t>
                    </m:r>
                    <m:f>
                      <m:fPr>
                        <m:ctrlPr>
                          <a:rPr lang="pt-BR" i="1">
                            <a:latin typeface="Cambria Math" panose="02040503050406030204" pitchFamily="18" charset="0"/>
                          </a:rPr>
                        </m:ctrlPr>
                      </m:fPr>
                      <m:num>
                        <m:r>
                          <a:rPr lang="pt-BR" b="0" i="1" smtClean="0">
                            <a:latin typeface="Cambria Math" panose="02040503050406030204" pitchFamily="18" charset="0"/>
                          </a:rPr>
                          <m:t>176</m:t>
                        </m:r>
                        <m:r>
                          <a:rPr lang="pt-BR" i="1">
                            <a:latin typeface="Cambria Math" panose="02040503050406030204" pitchFamily="18" charset="0"/>
                          </a:rPr>
                          <m:t>−177</m:t>
                        </m:r>
                      </m:num>
                      <m:den>
                        <m:r>
                          <a:rPr lang="pt-BR" b="0" i="1" smtClean="0">
                            <a:latin typeface="Cambria Math" panose="02040503050406030204" pitchFamily="18" charset="0"/>
                          </a:rPr>
                          <m:t>3,5</m:t>
                        </m:r>
                      </m:den>
                    </m:f>
                    <m:r>
                      <a:rPr lang="pt-BR" b="0" i="1" smtClean="0">
                        <a:latin typeface="Cambria Math" panose="02040503050406030204" pitchFamily="18" charset="0"/>
                      </a:rPr>
                      <m:t>=</m:t>
                    </m:r>
                    <m:r>
                      <a:rPr lang="pt-BR" b="0" i="0" smtClean="0">
                        <a:latin typeface="Cambria Math" panose="02040503050406030204" pitchFamily="18" charset="0"/>
                      </a:rPr>
                      <m:t>−0,29</m:t>
                    </m:r>
                  </m:oMath>
                </a14:m>
                <a:endParaRPr lang="pt-BR" dirty="0"/>
              </a:p>
              <a:p>
                <a:pPr marL="0" indent="0">
                  <a:buNone/>
                </a:pPr>
                <a:r>
                  <a:rPr lang="pt-BR" i="1" dirty="0"/>
                  <a:t>Decisão</a:t>
                </a:r>
                <a:r>
                  <a:rPr lang="pt-BR" dirty="0"/>
                  <a:t> </a:t>
                </a:r>
              </a:p>
              <a:p>
                <a:r>
                  <a:rPr lang="pt-BR" sz="3300" i="1" dirty="0"/>
                  <a:t>Critério do valor crítico</a:t>
                </a:r>
                <a:r>
                  <a:rPr lang="pt-BR" sz="3300" dirty="0"/>
                  <a:t>: Como |z| = 0,29 &lt; 1,96, não rejeitar H</a:t>
                </a:r>
                <a:r>
                  <a:rPr lang="pt-BR" sz="3300" baseline="-25000" dirty="0"/>
                  <a:t>0 </a:t>
                </a:r>
                <a:r>
                  <a:rPr lang="pt-BR" sz="3300" dirty="0"/>
                  <a:t>ou</a:t>
                </a:r>
              </a:p>
              <a:p>
                <a:r>
                  <a:rPr lang="pt-BR" sz="3300" i="1" dirty="0"/>
                  <a:t>Critério do IC95</a:t>
                </a:r>
                <a:r>
                  <a:rPr lang="pt-BR" sz="3300" dirty="0"/>
                  <a:t>: Como IC95 contém 177, não rejeitar H</a:t>
                </a:r>
                <a:r>
                  <a:rPr lang="pt-BR" sz="3300" baseline="-25000" dirty="0"/>
                  <a:t>0 </a:t>
                </a:r>
                <a:r>
                  <a:rPr lang="pt-BR" sz="3300" dirty="0"/>
                  <a:t>: </a:t>
                </a:r>
                <a:r>
                  <a:rPr lang="pt-BR" sz="3300" i="1" dirty="0"/>
                  <a:t>O IC95 é a região de não-rejeição de H</a:t>
                </a:r>
                <a:r>
                  <a:rPr lang="pt-BR" sz="3300" i="1" baseline="-25000" dirty="0"/>
                  <a:t>0</a:t>
                </a:r>
                <a:r>
                  <a:rPr lang="pt-BR" sz="3300" i="1" dirty="0"/>
                  <a:t> na escala da variável X</a:t>
                </a:r>
                <a:endParaRPr lang="pt-BR" i="1" dirty="0"/>
              </a:p>
            </p:txBody>
          </p:sp>
        </mc:Choice>
        <mc:Fallback xmlns="">
          <p:sp>
            <p:nvSpPr>
              <p:cNvPr id="3" name="Espaço Reservado para Conteúdo 2"/>
              <p:cNvSpPr>
                <a:spLocks noGrp="1" noRot="1" noChangeAspect="1" noMove="1" noResize="1" noEditPoints="1" noAdjustHandles="1" noChangeArrowheads="1" noChangeShapeType="1" noTextEdit="1"/>
              </p:cNvSpPr>
              <p:nvPr>
                <p:ph idx="1"/>
              </p:nvPr>
            </p:nvSpPr>
            <p:spPr>
              <a:xfrm>
                <a:off x="457200" y="1600200"/>
                <a:ext cx="8229600" cy="5141168"/>
              </a:xfrm>
              <a:blipFill>
                <a:blip r:embed="rId3"/>
                <a:stretch>
                  <a:fillRect l="-296" t="-1068" r="-889"/>
                </a:stretch>
              </a:blipFill>
            </p:spPr>
            <p:txBody>
              <a:bodyPr/>
              <a:lstStyle/>
              <a:p>
                <a:r>
                  <a:rPr lang="pt-BR">
                    <a:noFill/>
                  </a:rPr>
                  <a:t> </a:t>
                </a:r>
              </a:p>
            </p:txBody>
          </p:sp>
        </mc:Fallback>
      </mc:AlternateContent>
      <p:pic>
        <p:nvPicPr>
          <p:cNvPr id="4" name="Imagem 3"/>
          <p:cNvPicPr>
            <a:picLocks noChangeAspect="1"/>
          </p:cNvPicPr>
          <p:nvPr/>
        </p:nvPicPr>
        <p:blipFill>
          <a:blip r:embed="rId4"/>
          <a:stretch>
            <a:fillRect/>
          </a:stretch>
        </p:blipFill>
        <p:spPr>
          <a:xfrm>
            <a:off x="5508104" y="3224411"/>
            <a:ext cx="2996555" cy="1849338"/>
          </a:xfrm>
          <a:prstGeom prst="rect">
            <a:avLst/>
          </a:prstGeom>
        </p:spPr>
      </p:pic>
      <p:sp>
        <p:nvSpPr>
          <p:cNvPr id="5" name="CaixaDeTexto 4"/>
          <p:cNvSpPr txBox="1"/>
          <p:nvPr/>
        </p:nvSpPr>
        <p:spPr>
          <a:xfrm>
            <a:off x="7808782" y="4554835"/>
            <a:ext cx="1080120" cy="276999"/>
          </a:xfrm>
          <a:prstGeom prst="rect">
            <a:avLst/>
          </a:prstGeom>
          <a:noFill/>
        </p:spPr>
        <p:txBody>
          <a:bodyPr wrap="square" rtlCol="0">
            <a:spAutoFit/>
          </a:bodyPr>
          <a:lstStyle/>
          <a:p>
            <a:r>
              <a:rPr lang="pt-BR" sz="1200" b="1" dirty="0"/>
              <a:t>Rejeição</a:t>
            </a:r>
          </a:p>
        </p:txBody>
      </p:sp>
      <p:sp>
        <p:nvSpPr>
          <p:cNvPr id="6" name="CaixaDeTexto 5"/>
          <p:cNvSpPr txBox="1"/>
          <p:nvPr/>
        </p:nvSpPr>
        <p:spPr>
          <a:xfrm>
            <a:off x="5546242" y="4554835"/>
            <a:ext cx="1080120" cy="276999"/>
          </a:xfrm>
          <a:prstGeom prst="rect">
            <a:avLst/>
          </a:prstGeom>
          <a:noFill/>
        </p:spPr>
        <p:txBody>
          <a:bodyPr wrap="square" rtlCol="0">
            <a:spAutoFit/>
          </a:bodyPr>
          <a:lstStyle/>
          <a:p>
            <a:r>
              <a:rPr lang="pt-BR" sz="1200" dirty="0">
                <a:effectLst>
                  <a:outerShdw blurRad="38100" dist="38100" dir="2700000" algn="tl">
                    <a:srgbClr val="000000">
                      <a:alpha val="43137"/>
                    </a:srgbClr>
                  </a:outerShdw>
                </a:effectLst>
              </a:rPr>
              <a:t>Rejeição</a:t>
            </a:r>
          </a:p>
        </p:txBody>
      </p:sp>
      <p:sp>
        <p:nvSpPr>
          <p:cNvPr id="7" name="CaixaDeTexto 6"/>
          <p:cNvSpPr txBox="1"/>
          <p:nvPr/>
        </p:nvSpPr>
        <p:spPr>
          <a:xfrm>
            <a:off x="8122495" y="4730277"/>
            <a:ext cx="240766" cy="369332"/>
          </a:xfrm>
          <a:prstGeom prst="rect">
            <a:avLst/>
          </a:prstGeom>
          <a:noFill/>
        </p:spPr>
        <p:txBody>
          <a:bodyPr wrap="square" rtlCol="0">
            <a:spAutoFit/>
          </a:bodyPr>
          <a:lstStyle/>
          <a:p>
            <a:r>
              <a:rPr lang="pt-BR" dirty="0"/>
              <a:t>z</a:t>
            </a:r>
          </a:p>
        </p:txBody>
      </p:sp>
      <p:sp>
        <p:nvSpPr>
          <p:cNvPr id="8" name="CaixaDeTexto 7"/>
          <p:cNvSpPr txBox="1"/>
          <p:nvPr/>
        </p:nvSpPr>
        <p:spPr>
          <a:xfrm>
            <a:off x="6688428" y="2761942"/>
            <a:ext cx="635906" cy="369332"/>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pPr algn="ctr"/>
            <a:r>
              <a:rPr lang="pt-BR" dirty="0"/>
              <a:t>0,05</a:t>
            </a:r>
          </a:p>
        </p:txBody>
      </p:sp>
      <p:cxnSp>
        <p:nvCxnSpPr>
          <p:cNvPr id="10" name="Conector de Seta Reta 9"/>
          <p:cNvCxnSpPr>
            <a:stCxn id="8" idx="1"/>
          </p:cNvCxnSpPr>
          <p:nvPr/>
        </p:nvCxnSpPr>
        <p:spPr>
          <a:xfrm flipH="1">
            <a:off x="5894116" y="2946608"/>
            <a:ext cx="794312" cy="10698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Conector de Seta Reta 11"/>
          <p:cNvCxnSpPr>
            <a:stCxn id="8" idx="3"/>
          </p:cNvCxnSpPr>
          <p:nvPr/>
        </p:nvCxnSpPr>
        <p:spPr>
          <a:xfrm>
            <a:off x="7324334" y="2946608"/>
            <a:ext cx="874038" cy="11190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Seta: para Cima 13"/>
          <p:cNvSpPr/>
          <p:nvPr/>
        </p:nvSpPr>
        <p:spPr>
          <a:xfrm>
            <a:off x="6885998" y="4837333"/>
            <a:ext cx="54077" cy="289773"/>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 name="CaixaDeTexto 14"/>
          <p:cNvSpPr txBox="1"/>
          <p:nvPr/>
        </p:nvSpPr>
        <p:spPr>
          <a:xfrm>
            <a:off x="6568045" y="5125468"/>
            <a:ext cx="697972" cy="307777"/>
          </a:xfrm>
          <a:prstGeom prst="rect">
            <a:avLst/>
          </a:prstGeom>
          <a:noFill/>
        </p:spPr>
        <p:txBody>
          <a:bodyPr wrap="square" rtlCol="0">
            <a:spAutoFit/>
          </a:bodyPr>
          <a:lstStyle/>
          <a:p>
            <a:pPr algn="ctr"/>
            <a:r>
              <a:rPr lang="pt-BR" sz="1400" dirty="0"/>
              <a:t>-0,29</a:t>
            </a:r>
          </a:p>
        </p:txBody>
      </p:sp>
      <p:sp>
        <p:nvSpPr>
          <p:cNvPr id="11" name="CaixaDeTexto 10">
            <a:extLst>
              <a:ext uri="{FF2B5EF4-FFF2-40B4-BE49-F238E27FC236}">
                <a16:creationId xmlns:a16="http://schemas.microsoft.com/office/drawing/2014/main" id="{9733989B-A058-4268-94FC-3039BD4F5D50}"/>
              </a:ext>
            </a:extLst>
          </p:cNvPr>
          <p:cNvSpPr txBox="1"/>
          <p:nvPr/>
        </p:nvSpPr>
        <p:spPr>
          <a:xfrm>
            <a:off x="6638139" y="3124027"/>
            <a:ext cx="794312" cy="369332"/>
          </a:xfrm>
          <a:prstGeom prst="rect">
            <a:avLst/>
          </a:prstGeom>
          <a:noFill/>
        </p:spPr>
        <p:txBody>
          <a:bodyPr wrap="square" rtlCol="0">
            <a:spAutoFit/>
          </a:bodyPr>
          <a:lstStyle/>
          <a:p>
            <a:r>
              <a:rPr lang="pt-BR" dirty="0"/>
              <a:t>N(0;1)</a:t>
            </a:r>
          </a:p>
        </p:txBody>
      </p:sp>
    </p:spTree>
    <p:extLst>
      <p:ext uri="{BB962C8B-B14F-4D97-AF65-F5344CB8AC3E}">
        <p14:creationId xmlns:p14="http://schemas.microsoft.com/office/powerpoint/2010/main" val="412675618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01DCB41-3E57-4F60-B8B6-FFB4DBFE92CA}"/>
              </a:ext>
            </a:extLst>
          </p:cNvPr>
          <p:cNvSpPr>
            <a:spLocks noGrp="1"/>
          </p:cNvSpPr>
          <p:nvPr>
            <p:ph type="title"/>
          </p:nvPr>
        </p:nvSpPr>
        <p:spPr/>
        <p:txBody>
          <a:bodyPr/>
          <a:lstStyle/>
          <a:p>
            <a:endParaRPr lang="pt-BR"/>
          </a:p>
        </p:txBody>
      </p:sp>
      <p:pic>
        <p:nvPicPr>
          <p:cNvPr id="4" name="Espaço Reservado para Conteúdo 3">
            <a:extLst>
              <a:ext uri="{FF2B5EF4-FFF2-40B4-BE49-F238E27FC236}">
                <a16:creationId xmlns:a16="http://schemas.microsoft.com/office/drawing/2014/main" id="{CD5C22F4-6C96-4A10-A111-AAAB9BC7712D}"/>
              </a:ext>
            </a:extLst>
          </p:cNvPr>
          <p:cNvPicPr>
            <a:picLocks noGrp="1" noChangeAspect="1"/>
          </p:cNvPicPr>
          <p:nvPr>
            <p:ph idx="1"/>
          </p:nvPr>
        </p:nvPicPr>
        <p:blipFill>
          <a:blip r:embed="rId2"/>
          <a:stretch>
            <a:fillRect/>
          </a:stretch>
        </p:blipFill>
        <p:spPr>
          <a:xfrm>
            <a:off x="449723" y="274638"/>
            <a:ext cx="8237077" cy="2880320"/>
          </a:xfrm>
          <a:prstGeom prst="rect">
            <a:avLst/>
          </a:prstGeom>
        </p:spPr>
        <p:style>
          <a:lnRef idx="2">
            <a:schemeClr val="accent1"/>
          </a:lnRef>
          <a:fillRef idx="1">
            <a:schemeClr val="lt1"/>
          </a:fillRef>
          <a:effectRef idx="0">
            <a:schemeClr val="accent1"/>
          </a:effectRef>
          <a:fontRef idx="minor">
            <a:schemeClr val="dk1"/>
          </a:fontRef>
        </p:style>
      </p:pic>
      <p:pic>
        <p:nvPicPr>
          <p:cNvPr id="5" name="Imagem 4">
            <a:extLst>
              <a:ext uri="{FF2B5EF4-FFF2-40B4-BE49-F238E27FC236}">
                <a16:creationId xmlns:a16="http://schemas.microsoft.com/office/drawing/2014/main" id="{B2FFF753-05B2-4F29-B65D-F73CC36B73B3}"/>
              </a:ext>
            </a:extLst>
          </p:cNvPr>
          <p:cNvPicPr>
            <a:picLocks noChangeAspect="1"/>
          </p:cNvPicPr>
          <p:nvPr/>
        </p:nvPicPr>
        <p:blipFill>
          <a:blip r:embed="rId3"/>
          <a:stretch>
            <a:fillRect/>
          </a:stretch>
        </p:blipFill>
        <p:spPr>
          <a:xfrm>
            <a:off x="511021" y="3429000"/>
            <a:ext cx="8114479" cy="2871465"/>
          </a:xfrm>
          <a:prstGeom prst="rect">
            <a:avLst/>
          </a:prstGeom>
        </p:spPr>
        <p:style>
          <a:lnRef idx="2">
            <a:schemeClr val="accent1"/>
          </a:lnRef>
          <a:fillRef idx="1">
            <a:schemeClr val="lt1"/>
          </a:fillRef>
          <a:effectRef idx="0">
            <a:schemeClr val="accent1"/>
          </a:effectRef>
          <a:fontRef idx="minor">
            <a:schemeClr val="dk1"/>
          </a:fontRef>
        </p:style>
      </p:pic>
    </p:spTree>
    <p:extLst>
      <p:ext uri="{BB962C8B-B14F-4D97-AF65-F5344CB8AC3E}">
        <p14:creationId xmlns:p14="http://schemas.microsoft.com/office/powerpoint/2010/main" val="399524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3911C45-FD24-4205-AC33-13845384891A}"/>
              </a:ext>
            </a:extLst>
          </p:cNvPr>
          <p:cNvSpPr>
            <a:spLocks noGrp="1"/>
          </p:cNvSpPr>
          <p:nvPr>
            <p:ph type="title"/>
          </p:nvPr>
        </p:nvSpPr>
        <p:spPr/>
        <p:txBody>
          <a:bodyPr/>
          <a:lstStyle/>
          <a:p>
            <a:endParaRPr lang="pt-BR"/>
          </a:p>
        </p:txBody>
      </p:sp>
      <p:pic>
        <p:nvPicPr>
          <p:cNvPr id="4" name="Espaço Reservado para Conteúdo 3">
            <a:extLst>
              <a:ext uri="{FF2B5EF4-FFF2-40B4-BE49-F238E27FC236}">
                <a16:creationId xmlns:a16="http://schemas.microsoft.com/office/drawing/2014/main" id="{1BAC2684-C929-428E-925F-3E8990D3CD1A}"/>
              </a:ext>
            </a:extLst>
          </p:cNvPr>
          <p:cNvPicPr>
            <a:picLocks noGrp="1" noChangeAspect="1"/>
          </p:cNvPicPr>
          <p:nvPr>
            <p:ph idx="1"/>
          </p:nvPr>
        </p:nvPicPr>
        <p:blipFill>
          <a:blip r:embed="rId2"/>
          <a:stretch>
            <a:fillRect/>
          </a:stretch>
        </p:blipFill>
        <p:spPr>
          <a:xfrm>
            <a:off x="1187624" y="274638"/>
            <a:ext cx="6562680" cy="6214342"/>
          </a:xfrm>
          <a:prstGeom prst="rect">
            <a:avLst/>
          </a:prstGeom>
        </p:spPr>
        <p:style>
          <a:lnRef idx="2">
            <a:schemeClr val="accent1"/>
          </a:lnRef>
          <a:fillRef idx="1">
            <a:schemeClr val="lt1"/>
          </a:fillRef>
          <a:effectRef idx="0">
            <a:schemeClr val="accent1"/>
          </a:effectRef>
          <a:fontRef idx="minor">
            <a:schemeClr val="dk1"/>
          </a:fontRef>
        </p:style>
      </p:pic>
      <p:sp>
        <p:nvSpPr>
          <p:cNvPr id="3" name="Retângulo: Cantos Arredondados 2">
            <a:extLst>
              <a:ext uri="{FF2B5EF4-FFF2-40B4-BE49-F238E27FC236}">
                <a16:creationId xmlns:a16="http://schemas.microsoft.com/office/drawing/2014/main" id="{D2B1E1E9-1C7D-4FEF-9973-9E97E2208AF6}"/>
              </a:ext>
            </a:extLst>
          </p:cNvPr>
          <p:cNvSpPr/>
          <p:nvPr/>
        </p:nvSpPr>
        <p:spPr>
          <a:xfrm>
            <a:off x="3995936" y="548680"/>
            <a:ext cx="2376264" cy="43204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Retângulo: Cantos Arredondados 6">
            <a:extLst>
              <a:ext uri="{FF2B5EF4-FFF2-40B4-BE49-F238E27FC236}">
                <a16:creationId xmlns:a16="http://schemas.microsoft.com/office/drawing/2014/main" id="{99BCC57B-5FE5-4C9C-BE36-9663F1C27AA7}"/>
              </a:ext>
            </a:extLst>
          </p:cNvPr>
          <p:cNvSpPr/>
          <p:nvPr/>
        </p:nvSpPr>
        <p:spPr>
          <a:xfrm>
            <a:off x="4932040" y="3521261"/>
            <a:ext cx="2736304" cy="411795"/>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223183304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pPr algn="l"/>
            <a:r>
              <a:rPr lang="pt-BR" dirty="0"/>
              <a:t>Significância prática </a:t>
            </a:r>
          </a:p>
        </p:txBody>
      </p:sp>
      <p:sp>
        <p:nvSpPr>
          <p:cNvPr id="3" name="Espaço Reservado para Conteúdo 2"/>
          <p:cNvSpPr>
            <a:spLocks noGrp="1"/>
          </p:cNvSpPr>
          <p:nvPr>
            <p:ph idx="1"/>
          </p:nvPr>
        </p:nvSpPr>
        <p:spPr>
          <a:xfrm>
            <a:off x="395536" y="1988840"/>
            <a:ext cx="8229600" cy="4525963"/>
          </a:xfrm>
        </p:spPr>
        <p:txBody>
          <a:bodyPr>
            <a:normAutofit fontScale="92500" lnSpcReduction="10000"/>
          </a:bodyPr>
          <a:lstStyle/>
          <a:p>
            <a:pPr algn="just"/>
            <a:r>
              <a:rPr lang="pt-BR" dirty="0"/>
              <a:t>Mesmo efeitos muito pequenos poderão apresentar significância estatística quando o tamanho da amostra for bem grande</a:t>
            </a:r>
          </a:p>
          <a:p>
            <a:pPr algn="just"/>
            <a:r>
              <a:rPr lang="pt-BR" dirty="0"/>
              <a:t>Para determinar a significância prática a melhor abordagem consiste em obter uma medida do tamanho do efeito, sendo que essa medida não depende do tamanho da amostra </a:t>
            </a:r>
          </a:p>
          <a:p>
            <a:pPr lvl="1" algn="just"/>
            <a:r>
              <a:rPr lang="pt-BR" dirty="0"/>
              <a:t>E.g.: a correlação de Pearson amostral mede a intensidade da associação linear entre duas variáveis quantitativas e não depende do tamanho da amostra </a:t>
            </a:r>
          </a:p>
          <a:p>
            <a:endParaRPr lang="pt-BR" dirty="0"/>
          </a:p>
        </p:txBody>
      </p:sp>
    </p:spTree>
    <p:extLst>
      <p:ext uri="{BB962C8B-B14F-4D97-AF65-F5344CB8AC3E}">
        <p14:creationId xmlns:p14="http://schemas.microsoft.com/office/powerpoint/2010/main" val="311366820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Autofit/>
          </a:bodyPr>
          <a:lstStyle/>
          <a:p>
            <a:pPr algn="l"/>
            <a:r>
              <a:rPr lang="pt-BR" sz="3200" dirty="0"/>
              <a:t>Interpretação errônea do </a:t>
            </a:r>
            <a:r>
              <a:rPr lang="en-US" sz="3200" dirty="0"/>
              <a:t>valor-p</a:t>
            </a:r>
            <a:endParaRPr lang="pt-BR" sz="3200" b="1" dirty="0"/>
          </a:p>
        </p:txBody>
      </p:sp>
      <p:sp>
        <p:nvSpPr>
          <p:cNvPr id="3" name="Espaço Reservado para Conteúdo 2"/>
          <p:cNvSpPr>
            <a:spLocks noGrp="1"/>
          </p:cNvSpPr>
          <p:nvPr>
            <p:ph idx="1"/>
          </p:nvPr>
        </p:nvSpPr>
        <p:spPr/>
        <p:txBody>
          <a:bodyPr>
            <a:normAutofit fontScale="77500" lnSpcReduction="20000"/>
          </a:bodyPr>
          <a:lstStyle/>
          <a:p>
            <a:pPr algn="just"/>
            <a:r>
              <a:rPr lang="pt-BR" dirty="0"/>
              <a:t>Muitos pesquisadores sem experiência em estatística (e mesmo aqueles com alguma) equiparam o valor-p  com o verdadeira tamanho do efeito, i.e., quanto menor o valor-p, mais forte seria, por exemplo, o relacionamento entre duas variáveis; talvez, de fato, quanto mais forte o relacionamento, mais baixo o valor-p, mas não significa que isso necessariamente ocorrerá</a:t>
            </a:r>
          </a:p>
          <a:p>
            <a:pPr algn="just"/>
            <a:r>
              <a:rPr lang="pt-BR" b="1" dirty="0"/>
              <a:t>O valor-p não é a probabilidade de que a hipótese nula seja verdadeira</a:t>
            </a:r>
            <a:r>
              <a:rPr lang="pt-BR" dirty="0"/>
              <a:t>; de fato, não sabemos qual é a probabilidade de que a hipótese nula seja verdadeira</a:t>
            </a:r>
          </a:p>
          <a:p>
            <a:pPr algn="just"/>
            <a:r>
              <a:rPr lang="pt-BR" dirty="0"/>
              <a:t>1 – p  não é a probabilidade de que a hipótese alternativa seja verdadeira; de fato, não sabemos qual é a probabilidade de que a hipótese alternativa seja verdadeira</a:t>
            </a:r>
          </a:p>
          <a:p>
            <a:endParaRPr lang="pt-BR" dirty="0"/>
          </a:p>
        </p:txBody>
      </p:sp>
    </p:spTree>
    <p:extLst>
      <p:ext uri="{BB962C8B-B14F-4D97-AF65-F5344CB8AC3E}">
        <p14:creationId xmlns:p14="http://schemas.microsoft.com/office/powerpoint/2010/main" val="12918487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m 4"/>
          <p:cNvPicPr>
            <a:picLocks noChangeAspect="1"/>
          </p:cNvPicPr>
          <p:nvPr/>
        </p:nvPicPr>
        <p:blipFill>
          <a:blip r:embed="rId2"/>
          <a:stretch>
            <a:fillRect/>
          </a:stretch>
        </p:blipFill>
        <p:spPr>
          <a:xfrm>
            <a:off x="66675" y="0"/>
            <a:ext cx="7745685" cy="1400119"/>
          </a:xfrm>
          <a:prstGeom prst="rect">
            <a:avLst/>
          </a:prstGeom>
        </p:spPr>
      </p:pic>
      <p:pic>
        <p:nvPicPr>
          <p:cNvPr id="4" name="Espaço Reservado para Conteúdo 3"/>
          <p:cNvPicPr>
            <a:picLocks noGrp="1" noChangeAspect="1"/>
          </p:cNvPicPr>
          <p:nvPr>
            <p:ph idx="1"/>
          </p:nvPr>
        </p:nvPicPr>
        <p:blipFill>
          <a:blip r:embed="rId3"/>
          <a:stretch>
            <a:fillRect/>
          </a:stretch>
        </p:blipFill>
        <p:spPr>
          <a:xfrm>
            <a:off x="4572000" y="1377487"/>
            <a:ext cx="4392488" cy="5420165"/>
          </a:xfrm>
          <a:prstGeom prst="rect">
            <a:avLst/>
          </a:prstGeom>
        </p:spPr>
      </p:pic>
      <p:pic>
        <p:nvPicPr>
          <p:cNvPr id="6" name="Imagem 5"/>
          <p:cNvPicPr>
            <a:picLocks noChangeAspect="1"/>
          </p:cNvPicPr>
          <p:nvPr/>
        </p:nvPicPr>
        <p:blipFill>
          <a:blip r:embed="rId4"/>
          <a:stretch>
            <a:fillRect/>
          </a:stretch>
        </p:blipFill>
        <p:spPr>
          <a:xfrm>
            <a:off x="5940152" y="815744"/>
            <a:ext cx="2943225" cy="419100"/>
          </a:xfrm>
          <a:prstGeom prst="rect">
            <a:avLst/>
          </a:prstGeom>
        </p:spPr>
      </p:pic>
      <p:pic>
        <p:nvPicPr>
          <p:cNvPr id="2" name="Imagem 1">
            <a:extLst>
              <a:ext uri="{FF2B5EF4-FFF2-40B4-BE49-F238E27FC236}">
                <a16:creationId xmlns:a16="http://schemas.microsoft.com/office/drawing/2014/main" id="{289B8F6A-8921-4362-902F-6CD254214E05}"/>
              </a:ext>
            </a:extLst>
          </p:cNvPr>
          <p:cNvPicPr>
            <a:picLocks noChangeAspect="1"/>
          </p:cNvPicPr>
          <p:nvPr/>
        </p:nvPicPr>
        <p:blipFill>
          <a:blip r:embed="rId5"/>
          <a:stretch>
            <a:fillRect/>
          </a:stretch>
        </p:blipFill>
        <p:spPr>
          <a:xfrm>
            <a:off x="144096" y="1548338"/>
            <a:ext cx="4424846" cy="2943726"/>
          </a:xfrm>
          <a:prstGeom prst="rect">
            <a:avLst/>
          </a:prstGeom>
        </p:spPr>
      </p:pic>
    </p:spTree>
    <p:extLst>
      <p:ext uri="{BB962C8B-B14F-4D97-AF65-F5344CB8AC3E}">
        <p14:creationId xmlns:p14="http://schemas.microsoft.com/office/powerpoint/2010/main" val="249610598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C7A3D33-0C8C-450C-871B-15634454F279}"/>
              </a:ext>
            </a:extLst>
          </p:cNvPr>
          <p:cNvSpPr>
            <a:spLocks noGrp="1"/>
          </p:cNvSpPr>
          <p:nvPr>
            <p:ph type="title"/>
          </p:nvPr>
        </p:nvSpPr>
        <p:spPr/>
        <p:txBody>
          <a:bodyPr/>
          <a:lstStyle/>
          <a:p>
            <a:endParaRPr lang="pt-BR"/>
          </a:p>
        </p:txBody>
      </p:sp>
      <p:pic>
        <p:nvPicPr>
          <p:cNvPr id="4" name="Espaço Reservado para Conteúdo 3">
            <a:extLst>
              <a:ext uri="{FF2B5EF4-FFF2-40B4-BE49-F238E27FC236}">
                <a16:creationId xmlns:a16="http://schemas.microsoft.com/office/drawing/2014/main" id="{B23CA5C6-E46D-44E3-82D9-7AC1ED01B6AB}"/>
              </a:ext>
            </a:extLst>
          </p:cNvPr>
          <p:cNvPicPr>
            <a:picLocks noGrp="1" noChangeAspect="1"/>
          </p:cNvPicPr>
          <p:nvPr>
            <p:ph idx="1"/>
          </p:nvPr>
        </p:nvPicPr>
        <p:blipFill>
          <a:blip r:embed="rId2"/>
          <a:stretch>
            <a:fillRect/>
          </a:stretch>
        </p:blipFill>
        <p:spPr>
          <a:xfrm>
            <a:off x="457200" y="4100475"/>
            <a:ext cx="8229600" cy="2679773"/>
          </a:xfrm>
          <a:prstGeom prst="rect">
            <a:avLst/>
          </a:prstGeom>
        </p:spPr>
      </p:pic>
      <p:pic>
        <p:nvPicPr>
          <p:cNvPr id="5" name="Imagem 4">
            <a:extLst>
              <a:ext uri="{FF2B5EF4-FFF2-40B4-BE49-F238E27FC236}">
                <a16:creationId xmlns:a16="http://schemas.microsoft.com/office/drawing/2014/main" id="{84339642-5279-4302-9ADA-A95E7D690C87}"/>
              </a:ext>
            </a:extLst>
          </p:cNvPr>
          <p:cNvPicPr>
            <a:picLocks noChangeAspect="1"/>
          </p:cNvPicPr>
          <p:nvPr/>
        </p:nvPicPr>
        <p:blipFill>
          <a:blip r:embed="rId3"/>
          <a:stretch>
            <a:fillRect/>
          </a:stretch>
        </p:blipFill>
        <p:spPr>
          <a:xfrm>
            <a:off x="787549" y="254070"/>
            <a:ext cx="7568902" cy="3759877"/>
          </a:xfrm>
          <a:prstGeom prst="rect">
            <a:avLst/>
          </a:prstGeom>
        </p:spPr>
      </p:pic>
    </p:spTree>
    <p:extLst>
      <p:ext uri="{BB962C8B-B14F-4D97-AF65-F5344CB8AC3E}">
        <p14:creationId xmlns:p14="http://schemas.microsoft.com/office/powerpoint/2010/main" val="381395884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pPr algn="l"/>
            <a:r>
              <a:rPr lang="en-US" sz="3100" dirty="0"/>
              <a:t>Warnings on Interpreting Results of Hypothesis Testing</a:t>
            </a:r>
            <a:br>
              <a:rPr lang="en-US" dirty="0"/>
            </a:br>
            <a:r>
              <a:rPr lang="en-US" sz="1800" i="1" dirty="0"/>
              <a:t>PASW Statistics 18: Statistical Procedures Companion</a:t>
            </a:r>
            <a:r>
              <a:rPr lang="en-US" sz="1800" dirty="0"/>
              <a:t>, </a:t>
            </a:r>
            <a:r>
              <a:rPr lang="en-US" sz="1800" dirty="0" err="1"/>
              <a:t>Marija</a:t>
            </a:r>
            <a:r>
              <a:rPr lang="en-US" sz="1800" dirty="0"/>
              <a:t> J. </a:t>
            </a:r>
            <a:r>
              <a:rPr lang="en-US" sz="1800" dirty="0" err="1"/>
              <a:t>Norusis</a:t>
            </a:r>
            <a:r>
              <a:rPr lang="en-US" sz="1800" dirty="0"/>
              <a:t>. NJ: Prentice Hall, 2010.</a:t>
            </a:r>
            <a:endParaRPr lang="pt-BR" dirty="0"/>
          </a:p>
        </p:txBody>
      </p:sp>
      <p:sp>
        <p:nvSpPr>
          <p:cNvPr id="3" name="Espaço Reservado para Conteúdo 2"/>
          <p:cNvSpPr>
            <a:spLocks noGrp="1"/>
          </p:cNvSpPr>
          <p:nvPr>
            <p:ph idx="1"/>
          </p:nvPr>
        </p:nvSpPr>
        <p:spPr>
          <a:xfrm>
            <a:off x="457200" y="1436718"/>
            <a:ext cx="8229600" cy="5589240"/>
          </a:xfrm>
        </p:spPr>
        <p:txBody>
          <a:bodyPr>
            <a:noAutofit/>
          </a:bodyPr>
          <a:lstStyle/>
          <a:p>
            <a:pPr marL="0" indent="0" algn="just">
              <a:lnSpc>
                <a:spcPct val="120000"/>
              </a:lnSpc>
              <a:spcBef>
                <a:spcPts val="0"/>
              </a:spcBef>
              <a:buNone/>
            </a:pPr>
            <a:r>
              <a:rPr lang="en-US" sz="1050" dirty="0"/>
              <a:t>The results of hypothesis testing must be reported carefully. </a:t>
            </a:r>
          </a:p>
          <a:p>
            <a:pPr marL="0" indent="0" algn="just">
              <a:lnSpc>
                <a:spcPct val="120000"/>
              </a:lnSpc>
              <a:spcBef>
                <a:spcPts val="0"/>
              </a:spcBef>
              <a:buNone/>
            </a:pPr>
            <a:r>
              <a:rPr lang="en-US" sz="1050" dirty="0"/>
              <a:t>You can never conclude with certainty' that the null hypothesis is either true or false. </a:t>
            </a:r>
          </a:p>
          <a:p>
            <a:pPr marL="0" indent="0" algn="just">
              <a:lnSpc>
                <a:spcPct val="120000"/>
              </a:lnSpc>
              <a:spcBef>
                <a:spcPts val="0"/>
              </a:spcBef>
              <a:buNone/>
            </a:pPr>
            <a:r>
              <a:rPr lang="en-US" sz="1050" dirty="0"/>
              <a:t>It is easy to make pretentious-sounding claims that are not statistically justified.</a:t>
            </a:r>
          </a:p>
          <a:p>
            <a:pPr marL="514350" indent="-514350" algn="just">
              <a:lnSpc>
                <a:spcPct val="120000"/>
              </a:lnSpc>
              <a:spcBef>
                <a:spcPts val="0"/>
              </a:spcBef>
              <a:buFont typeface="+mj-lt"/>
              <a:buAutoNum type="arabicPeriod"/>
            </a:pPr>
            <a:r>
              <a:rPr lang="en-US" sz="1050" dirty="0"/>
              <a:t>Never conclude from a hypothesis test that differences in one variable cause differences in the other unless you are analyzing a carefully controlled experiment. For example, you can’t conclude that by staying in school you will decrease your risk of heart disease. It may be that earning more will let you join a health club and exercise. Orit may be that younger people are better educated and also less likely to develop heart disease.</a:t>
            </a:r>
          </a:p>
          <a:p>
            <a:pPr marL="514350" indent="-514350" algn="just">
              <a:lnSpc>
                <a:spcPct val="120000"/>
              </a:lnSpc>
              <a:spcBef>
                <a:spcPts val="0"/>
              </a:spcBef>
              <a:buFont typeface="+mj-lt"/>
              <a:buAutoNum type="arabicPeriod"/>
            </a:pPr>
            <a:r>
              <a:rPr lang="en-US" sz="1050" dirty="0"/>
              <a:t>Never equate statistical significance with practical significance. When you reject the null hypothesis, it is not necessarily the case that the difference or association you found is important or noteworthy. For large samples, even very small differences in means may be statistically significant. For example, if you find that a particular treatment prolongs life by one week compared to another, even if you’ve collected enough data to make the difference statistically significant, it is of little practical importance. That’s why you should always examine the actual observed differences or the magnitudes of measures of association and focus only on those that are both statistically significant and practically meaningful. Always report the actual difference or coefficient, as well as its observed significance level.</a:t>
            </a:r>
          </a:p>
          <a:p>
            <a:pPr marL="514350" indent="-514350" algn="just">
              <a:lnSpc>
                <a:spcPct val="120000"/>
              </a:lnSpc>
              <a:spcBef>
                <a:spcPts val="0"/>
              </a:spcBef>
              <a:buFont typeface="+mj-lt"/>
              <a:buAutoNum type="arabicPeriod"/>
            </a:pPr>
            <a:r>
              <a:rPr lang="en-US" sz="1050" dirty="0"/>
              <a:t>Never equate failure to reject the null hypothesis with the null hypothesis being true. Your failure to reject the null hypothesis doesn’t mean it is true. It could simply mean that you haven’t gathered enough evidence to reject it. If your sample size is small, you may fail to reject the null hypothesis even when the population difference is large. That’s why it’s important, before you embark on a study, to determine how big a sample size you need in order to detect what you consider to be an important difference.</a:t>
            </a:r>
          </a:p>
          <a:p>
            <a:pPr marL="514350" indent="-514350" algn="just">
              <a:lnSpc>
                <a:spcPct val="120000"/>
              </a:lnSpc>
              <a:spcBef>
                <a:spcPts val="0"/>
              </a:spcBef>
              <a:buFont typeface="+mj-lt"/>
              <a:buAutoNum type="arabicPeriod"/>
            </a:pPr>
            <a:r>
              <a:rPr lang="en-US" sz="1050" dirty="0"/>
              <a:t>Never use the phrase “accept the null hypothesis” because it implies that you believe the null hypothesis is true. You can legitimately reject the null hypothesis, but you can’t accept it. (That sounds unfair, but it is so, nonetheless.)</a:t>
            </a:r>
          </a:p>
          <a:p>
            <a:pPr marL="514350" indent="-514350" algn="just">
              <a:lnSpc>
                <a:spcPct val="120000"/>
              </a:lnSpc>
              <a:spcBef>
                <a:spcPts val="0"/>
              </a:spcBef>
              <a:buFont typeface="+mj-lt"/>
              <a:buAutoNum type="arabicPeriod"/>
            </a:pPr>
            <a:r>
              <a:rPr lang="en-US" sz="1050" dirty="0"/>
              <a:t>Never equate rejection of the null hypothesis with certainty that the null hypothesis is false.</a:t>
            </a:r>
          </a:p>
          <a:p>
            <a:pPr marL="514350" indent="-514350" algn="just">
              <a:lnSpc>
                <a:spcPct val="120000"/>
              </a:lnSpc>
              <a:spcBef>
                <a:spcPts val="0"/>
              </a:spcBef>
              <a:buFont typeface="+mj-lt"/>
              <a:buAutoNum type="arabicPeriod"/>
            </a:pPr>
            <a:r>
              <a:rPr lang="en-US" sz="1050" dirty="0"/>
              <a:t>Never assign probabilities to the null hypothesis or alternative hypothesis being true or false. The null hypothesis is either true or it is false. You can’t know which. The alternative hypothesis is either true or it is false. Again, you can’t know which.</a:t>
            </a:r>
          </a:p>
          <a:p>
            <a:pPr marL="514350" indent="-514350" algn="just">
              <a:lnSpc>
                <a:spcPct val="120000"/>
              </a:lnSpc>
              <a:spcBef>
                <a:spcPts val="0"/>
              </a:spcBef>
              <a:buFont typeface="+mj-lt"/>
              <a:buAutoNum type="arabicPeriod"/>
            </a:pPr>
            <a:r>
              <a:rPr lang="en-US" sz="1050" dirty="0"/>
              <a:t>Never claim that the observed significance level is the probability that the null hypothesis is true. The p value tells you the probability of seeing results at least as extreme as the ones you’ve observed if the null hypothesis is true. The null hypothesis is either true or it is not.</a:t>
            </a:r>
          </a:p>
          <a:p>
            <a:pPr marL="514350" indent="-514350" algn="just">
              <a:lnSpc>
                <a:spcPct val="120000"/>
              </a:lnSpc>
              <a:spcBef>
                <a:spcPts val="0"/>
              </a:spcBef>
              <a:buFont typeface="+mj-lt"/>
              <a:buAutoNum type="arabicPeriod"/>
            </a:pPr>
            <a:r>
              <a:rPr lang="en-US" sz="1050" dirty="0"/>
              <a:t>Never claim that the p value is the “probability that the results are due to chance.” You can’t talk about the probability of the results being due to chance unless you know that the null hypothesis is true.</a:t>
            </a:r>
            <a:endParaRPr lang="pt-BR" sz="1050" dirty="0"/>
          </a:p>
        </p:txBody>
      </p:sp>
    </p:spTree>
    <p:extLst>
      <p:ext uri="{BB962C8B-B14F-4D97-AF65-F5344CB8AC3E}">
        <p14:creationId xmlns:p14="http://schemas.microsoft.com/office/powerpoint/2010/main" val="44385014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l"/>
            <a:r>
              <a:rPr lang="pt-BR" dirty="0"/>
              <a:t>Replicação</a:t>
            </a:r>
          </a:p>
        </p:txBody>
      </p:sp>
      <p:sp>
        <p:nvSpPr>
          <p:cNvPr id="3" name="Espaço Reservado para Conteúdo 2"/>
          <p:cNvSpPr>
            <a:spLocks noGrp="1"/>
          </p:cNvSpPr>
          <p:nvPr>
            <p:ph idx="1"/>
          </p:nvPr>
        </p:nvSpPr>
        <p:spPr/>
        <p:txBody>
          <a:bodyPr>
            <a:normAutofit lnSpcReduction="10000"/>
          </a:bodyPr>
          <a:lstStyle/>
          <a:p>
            <a:pPr algn="just"/>
            <a:r>
              <a:rPr lang="pt-BR" dirty="0"/>
              <a:t>A replicação é uma das pedras angulares da ciência</a:t>
            </a:r>
          </a:p>
          <a:p>
            <a:pPr algn="just"/>
            <a:r>
              <a:rPr lang="pt-BR" dirty="0"/>
              <a:t>Se você observa um fenômeno uma vez, então pode ter sido por acaso; se o observa duas, três ou mais vezes, pode estar começando a aprender algo sobre o fenômeno estudado</a:t>
            </a:r>
          </a:p>
          <a:p>
            <a:pPr algn="just"/>
            <a:r>
              <a:rPr lang="pt-BR" dirty="0"/>
              <a:t>Se o seu estudo foi o primeiro neste assunto, é sensato que você trate os resultados com certo grau de cautela</a:t>
            </a:r>
          </a:p>
        </p:txBody>
      </p:sp>
    </p:spTree>
    <p:extLst>
      <p:ext uri="{BB962C8B-B14F-4D97-AF65-F5344CB8AC3E}">
        <p14:creationId xmlns:p14="http://schemas.microsoft.com/office/powerpoint/2010/main" val="329671749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l"/>
            <a:r>
              <a:rPr lang="pt-BR" dirty="0"/>
              <a:t>Atividade 5.5</a:t>
            </a:r>
          </a:p>
        </p:txBody>
      </p:sp>
      <p:sp>
        <p:nvSpPr>
          <p:cNvPr id="3" name="Espaço Reservado para Conteúdo 2"/>
          <p:cNvSpPr>
            <a:spLocks noGrp="1"/>
          </p:cNvSpPr>
          <p:nvPr>
            <p:ph idx="1"/>
          </p:nvPr>
        </p:nvSpPr>
        <p:spPr/>
        <p:txBody>
          <a:bodyPr>
            <a:normAutofit fontScale="92500" lnSpcReduction="10000"/>
          </a:bodyPr>
          <a:lstStyle/>
          <a:p>
            <a:pPr algn="just"/>
            <a:r>
              <a:rPr lang="pt-BR" sz="2800" dirty="0"/>
              <a:t>Quais das seguintes situações representam um erro do tipo I e quais um erro do tipo II?</a:t>
            </a:r>
          </a:p>
          <a:p>
            <a:pPr marL="971550" lvl="1" indent="-514350" algn="just">
              <a:buFont typeface="+mj-lt"/>
              <a:buAutoNum type="alphaLcParenR"/>
            </a:pPr>
            <a:r>
              <a:rPr lang="pt-BR" sz="2400" dirty="0"/>
              <a:t>Você verificou, em um estudo, a existência de um relacionamento entre a quantidade de chá ingerida por dia e a quantidade de dinheiro ganho na loteria. Você conclui que, para ganhar na loteria, deve beber muito chá</a:t>
            </a:r>
          </a:p>
          <a:p>
            <a:pPr marL="971550" lvl="1" indent="-514350" algn="just">
              <a:buFont typeface="+mj-lt"/>
              <a:buAutoNum type="alphaLcParenR"/>
            </a:pPr>
            <a:r>
              <a:rPr lang="pt-BR" sz="2400" dirty="0"/>
              <a:t>Você verificou, em um estudo, que não existe diferença entre as velocidades das tartarugas e dos </a:t>
            </a:r>
            <a:r>
              <a:rPr lang="pt-BR" sz="2400" dirty="0" err="1"/>
              <a:t>guepardos</a:t>
            </a:r>
            <a:r>
              <a:rPr lang="pt-BR" sz="2400" dirty="0"/>
              <a:t>. Você conclui que as tartarugas são tão rápidas quanto os </a:t>
            </a:r>
            <a:r>
              <a:rPr lang="pt-BR" sz="2400" dirty="0" err="1"/>
              <a:t>guepardos</a:t>
            </a:r>
            <a:endParaRPr lang="pt-BR" sz="2400" dirty="0"/>
          </a:p>
          <a:p>
            <a:pPr marL="971550" lvl="1" indent="-514350" algn="just">
              <a:buFont typeface="+mj-lt"/>
              <a:buAutoNum type="alphaLcParenR"/>
            </a:pPr>
            <a:r>
              <a:rPr lang="pt-BR" sz="2400" dirty="0"/>
              <a:t>Você verificou, em um estudo, que existe um relacionamento entre modo de vida e renda anual. No entanto, em virtude de a probabilidade ser de 0,5, você conclui que não existe relacionamento entre as duas variáveis</a:t>
            </a:r>
          </a:p>
          <a:p>
            <a:pPr marL="971550" lvl="1" indent="-514350" algn="just">
              <a:buFont typeface="+mj-lt"/>
              <a:buAutoNum type="alphaLcParenR"/>
            </a:pPr>
            <a:endParaRPr lang="pt-BR" sz="2400" dirty="0"/>
          </a:p>
        </p:txBody>
      </p:sp>
    </p:spTree>
    <p:extLst>
      <p:ext uri="{BB962C8B-B14F-4D97-AF65-F5344CB8AC3E}">
        <p14:creationId xmlns:p14="http://schemas.microsoft.com/office/powerpoint/2010/main" val="221266206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l"/>
            <a:r>
              <a:rPr lang="pt-BR" dirty="0"/>
              <a:t>Atividade 5.5: Solução</a:t>
            </a:r>
          </a:p>
        </p:txBody>
      </p:sp>
      <p:sp>
        <p:nvSpPr>
          <p:cNvPr id="3" name="Espaço Reservado para Conteúdo 2"/>
          <p:cNvSpPr>
            <a:spLocks noGrp="1"/>
          </p:cNvSpPr>
          <p:nvPr>
            <p:ph idx="1"/>
          </p:nvPr>
        </p:nvSpPr>
        <p:spPr>
          <a:xfrm>
            <a:off x="457200" y="1268760"/>
            <a:ext cx="8229600" cy="5314602"/>
          </a:xfrm>
        </p:spPr>
        <p:txBody>
          <a:bodyPr>
            <a:normAutofit fontScale="92500" lnSpcReduction="20000"/>
          </a:bodyPr>
          <a:lstStyle/>
          <a:p>
            <a:r>
              <a:rPr lang="pt-BR" sz="2800" dirty="0"/>
              <a:t>Quais das seguintes situações representam um erro do tipo I e quais um erro do tipo II?</a:t>
            </a:r>
          </a:p>
          <a:p>
            <a:pPr marL="971550" lvl="1" indent="-514350" algn="just">
              <a:buFont typeface="+mj-lt"/>
              <a:buAutoNum type="alphaLcParenR"/>
            </a:pPr>
            <a:r>
              <a:rPr lang="pt-BR" sz="1800" dirty="0"/>
              <a:t>Você verificou, em um estudo, a existência de um relacionamento entre a quantidade de chá ingerida por dia e a quantidade de dinheiro ganho na loteria. Você conclui que, para ganhar na loteria, deve beber muito chá</a:t>
            </a:r>
          </a:p>
          <a:p>
            <a:pPr marL="857250" lvl="2" indent="0" algn="just">
              <a:buNone/>
            </a:pPr>
            <a:r>
              <a:rPr lang="pt-BR" sz="1600" i="1" dirty="0"/>
              <a:t>Solução</a:t>
            </a:r>
            <a:r>
              <a:rPr lang="pt-BR" sz="1600" dirty="0"/>
              <a:t>: H0: Não há relacionamento entre quantidade de chá ingerida e quantidade de dinheiro ganho na loteria. Um estudo concluiu que essa relação existe, pois p&lt;0,05. Na realidade essa relação não existe! Portanto, H0 foi rejeitada, sendo que ela é verdadeira, i.e., o </a:t>
            </a:r>
            <a:r>
              <a:rPr lang="pt-BR" sz="1600" b="1" dirty="0"/>
              <a:t>erro do tipo I </a:t>
            </a:r>
            <a:r>
              <a:rPr lang="pt-BR" sz="1600" dirty="0"/>
              <a:t>foi cometido.</a:t>
            </a:r>
          </a:p>
          <a:p>
            <a:pPr marL="971550" lvl="1" indent="-514350" algn="just">
              <a:buFont typeface="+mj-lt"/>
              <a:buAutoNum type="alphaLcParenR"/>
            </a:pPr>
            <a:r>
              <a:rPr lang="pt-BR" sz="1800" dirty="0"/>
              <a:t>Você verificou, em um estudo, que não existe diferença entre as velocidades das tartarugas e dos </a:t>
            </a:r>
            <a:r>
              <a:rPr lang="pt-BR" sz="1800" dirty="0" err="1"/>
              <a:t>guepardos</a:t>
            </a:r>
            <a:r>
              <a:rPr lang="pt-BR" sz="1800" dirty="0"/>
              <a:t>. Você conclui que as tartarugas são tão rápidas quanto os </a:t>
            </a:r>
            <a:r>
              <a:rPr lang="pt-BR" sz="1800" dirty="0" err="1"/>
              <a:t>guepardos</a:t>
            </a:r>
            <a:endParaRPr lang="pt-BR" sz="1800" dirty="0"/>
          </a:p>
          <a:p>
            <a:pPr marL="857250" lvl="2" indent="0" algn="just">
              <a:buNone/>
            </a:pPr>
            <a:r>
              <a:rPr lang="pt-BR" sz="1600" i="1" dirty="0"/>
              <a:t>Solução</a:t>
            </a:r>
            <a:r>
              <a:rPr lang="pt-BR" sz="1600" dirty="0"/>
              <a:t>: H0: Não há diferença entre as velocidades das tartarugas e </a:t>
            </a:r>
            <a:r>
              <a:rPr lang="pt-BR" sz="1600" dirty="0" err="1"/>
              <a:t>guepardos</a:t>
            </a:r>
            <a:r>
              <a:rPr lang="pt-BR" sz="1600" dirty="0"/>
              <a:t>. Um estudo concluiu que essa relação não existe, pois p&gt;0,05. Na realidade essa diferença existe! Portanto, H0 não foi rejeitada, sendo que ela é falsa, i.e., o </a:t>
            </a:r>
            <a:r>
              <a:rPr lang="pt-BR" sz="1600" b="1" dirty="0"/>
              <a:t>erro do tipo II </a:t>
            </a:r>
            <a:r>
              <a:rPr lang="pt-BR" sz="1600" dirty="0"/>
              <a:t>foi cometido.</a:t>
            </a:r>
          </a:p>
          <a:p>
            <a:pPr marL="971550" lvl="1" indent="-514350" algn="just">
              <a:buFont typeface="+mj-lt"/>
              <a:buAutoNum type="alphaLcParenR"/>
            </a:pPr>
            <a:r>
              <a:rPr lang="pt-BR" sz="1800" dirty="0"/>
              <a:t>Você verificou, em um estudo, que existe um relacionamento entre modo de vida e renda anual. No entanto, em virtude de a probabilidade associada com o relacionamento ser de 0,5, você conclui que não existe relacionamento entre as duas variáveis</a:t>
            </a:r>
          </a:p>
          <a:p>
            <a:pPr marL="857250" lvl="2" indent="0" algn="just">
              <a:buNone/>
            </a:pPr>
            <a:r>
              <a:rPr lang="pt-BR" sz="1600" i="1" dirty="0"/>
              <a:t>Solução</a:t>
            </a:r>
            <a:r>
              <a:rPr lang="pt-BR" sz="1600" dirty="0"/>
              <a:t>: H0: Não há relacionamento entre modo de vida e renda anual. Um estudo concluiu que essa relação não existe, pois p&gt;0,05; Na realidade esse relacionamento existe! Portanto, H0 não foi rejeitada sendo que ela é falsa, i.e., o </a:t>
            </a:r>
            <a:r>
              <a:rPr lang="pt-BR" sz="1600" b="1" dirty="0"/>
              <a:t>erro do tipo II </a:t>
            </a:r>
            <a:r>
              <a:rPr lang="pt-BR" sz="1600" dirty="0"/>
              <a:t>foi cometido.</a:t>
            </a:r>
            <a:endParaRPr lang="pt-BR" dirty="0"/>
          </a:p>
        </p:txBody>
      </p:sp>
    </p:spTree>
    <p:extLst>
      <p:ext uri="{BB962C8B-B14F-4D97-AF65-F5344CB8AC3E}">
        <p14:creationId xmlns:p14="http://schemas.microsoft.com/office/powerpoint/2010/main" val="37300757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p:cNvSpPr>
            <a:spLocks noGrp="1"/>
          </p:cNvSpPr>
          <p:nvPr>
            <p:ph idx="1"/>
          </p:nvPr>
        </p:nvSpPr>
        <p:spPr>
          <a:xfrm>
            <a:off x="457200" y="517947"/>
            <a:ext cx="8579296" cy="1830934"/>
          </a:xfrm>
        </p:spPr>
        <p:style>
          <a:lnRef idx="2">
            <a:schemeClr val="accent1"/>
          </a:lnRef>
          <a:fillRef idx="1">
            <a:schemeClr val="lt1"/>
          </a:fillRef>
          <a:effectRef idx="0">
            <a:schemeClr val="accent1"/>
          </a:effectRef>
          <a:fontRef idx="minor">
            <a:schemeClr val="dk1"/>
          </a:fontRef>
        </p:style>
        <p:txBody>
          <a:bodyPr>
            <a:noAutofit/>
          </a:bodyPr>
          <a:lstStyle/>
          <a:p>
            <a:pPr marL="0" indent="0">
              <a:buNone/>
            </a:pPr>
            <a:r>
              <a:rPr lang="pt-BR" sz="1600" b="1" dirty="0">
                <a:latin typeface="Courier New" panose="02070309020205020404" pitchFamily="49" charset="0"/>
                <a:cs typeface="Courier New" panose="02070309020205020404" pitchFamily="49" charset="0"/>
              </a:rPr>
              <a:t>One-Sample Z: ESTATURA </a:t>
            </a:r>
          </a:p>
          <a:p>
            <a:pPr marL="0" indent="0">
              <a:buNone/>
            </a:pPr>
            <a:r>
              <a:rPr lang="en-US" sz="1600" dirty="0">
                <a:latin typeface="Courier New" panose="02070309020205020404" pitchFamily="49" charset="0"/>
                <a:cs typeface="Courier New" panose="02070309020205020404" pitchFamily="49" charset="0"/>
              </a:rPr>
              <a:t>Test of μ = 177 vs ≠ 177</a:t>
            </a:r>
          </a:p>
          <a:p>
            <a:pPr marL="0" indent="0">
              <a:buNone/>
            </a:pPr>
            <a:r>
              <a:rPr lang="en-US" sz="1600" dirty="0">
                <a:latin typeface="Courier New" panose="02070309020205020404" pitchFamily="49" charset="0"/>
                <a:cs typeface="Courier New" panose="02070309020205020404" pitchFamily="49" charset="0"/>
              </a:rPr>
              <a:t>The assumed standard deviation = 7</a:t>
            </a:r>
          </a:p>
          <a:p>
            <a:pPr marL="0" indent="0">
              <a:buNone/>
            </a:pPr>
            <a:endParaRPr lang="pt-BR" sz="1600" dirty="0">
              <a:latin typeface="Courier New" panose="02070309020205020404" pitchFamily="49" charset="0"/>
              <a:cs typeface="Courier New" panose="02070309020205020404" pitchFamily="49" charset="0"/>
            </a:endParaRPr>
          </a:p>
          <a:p>
            <a:pPr marL="0" indent="0">
              <a:buNone/>
            </a:pPr>
            <a:r>
              <a:rPr lang="en-US" sz="1600" dirty="0">
                <a:latin typeface="Courier New" panose="02070309020205020404" pitchFamily="49" charset="0"/>
                <a:cs typeface="Courier New" panose="02070309020205020404" pitchFamily="49" charset="0"/>
              </a:rPr>
              <a:t>Variable  N    Mean  </a:t>
            </a:r>
            <a:r>
              <a:rPr lang="en-US" sz="1600" dirty="0" err="1">
                <a:latin typeface="Courier New" panose="02070309020205020404" pitchFamily="49" charset="0"/>
                <a:cs typeface="Courier New" panose="02070309020205020404" pitchFamily="49" charset="0"/>
              </a:rPr>
              <a:t>StDev</a:t>
            </a:r>
            <a:r>
              <a:rPr lang="en-US" sz="1600" dirty="0">
                <a:latin typeface="Courier New" panose="02070309020205020404" pitchFamily="49" charset="0"/>
                <a:cs typeface="Courier New" panose="02070309020205020404" pitchFamily="49" charset="0"/>
              </a:rPr>
              <a:t>  SE Mean       95% CI           Z      P</a:t>
            </a:r>
          </a:p>
          <a:p>
            <a:pPr marL="0" indent="0">
              <a:buNone/>
            </a:pPr>
            <a:r>
              <a:rPr lang="pt-BR" sz="1600" dirty="0">
                <a:latin typeface="Courier New" panose="02070309020205020404" pitchFamily="49" charset="0"/>
                <a:cs typeface="Courier New" panose="02070309020205020404" pitchFamily="49" charset="0"/>
              </a:rPr>
              <a:t>ESTATURA  4  176,00   7,16     3,50  (169,14; 182,86)  -0,29  0,775</a:t>
            </a:r>
          </a:p>
        </p:txBody>
      </p:sp>
      <p:pic>
        <p:nvPicPr>
          <p:cNvPr id="4" name="Imagem 3"/>
          <p:cNvPicPr>
            <a:picLocks noChangeAspect="1"/>
          </p:cNvPicPr>
          <p:nvPr/>
        </p:nvPicPr>
        <p:blipFill>
          <a:blip r:embed="rId2"/>
          <a:stretch>
            <a:fillRect/>
          </a:stretch>
        </p:blipFill>
        <p:spPr>
          <a:xfrm>
            <a:off x="1686508" y="2492896"/>
            <a:ext cx="6120680" cy="4085287"/>
          </a:xfrm>
          <a:prstGeom prst="rect">
            <a:avLst/>
          </a:prstGeom>
        </p:spPr>
        <p:style>
          <a:lnRef idx="2">
            <a:schemeClr val="accent2"/>
          </a:lnRef>
          <a:fillRef idx="1">
            <a:schemeClr val="lt1"/>
          </a:fillRef>
          <a:effectRef idx="0">
            <a:schemeClr val="accent2"/>
          </a:effectRef>
          <a:fontRef idx="minor">
            <a:schemeClr val="dk1"/>
          </a:fontRef>
        </p:style>
      </p:pic>
      <p:sp>
        <p:nvSpPr>
          <p:cNvPr id="7" name="Retângulo 6">
            <a:extLst>
              <a:ext uri="{FF2B5EF4-FFF2-40B4-BE49-F238E27FC236}">
                <a16:creationId xmlns:a16="http://schemas.microsoft.com/office/drawing/2014/main" id="{D22BED7F-E192-43FF-9F20-0FA9F5198022}"/>
              </a:ext>
            </a:extLst>
          </p:cNvPr>
          <p:cNvSpPr/>
          <p:nvPr/>
        </p:nvSpPr>
        <p:spPr>
          <a:xfrm>
            <a:off x="6588224" y="6554291"/>
            <a:ext cx="1285545"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a:ea typeface="+mn-ea"/>
                <a:cs typeface="+mn-cs"/>
              </a:rPr>
              <a:t>MINITAB 17</a:t>
            </a:r>
          </a:p>
        </p:txBody>
      </p:sp>
    </p:spTree>
    <p:extLst>
      <p:ext uri="{BB962C8B-B14F-4D97-AF65-F5344CB8AC3E}">
        <p14:creationId xmlns:p14="http://schemas.microsoft.com/office/powerpoint/2010/main" val="35182460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pPr algn="l"/>
            <a:r>
              <a:rPr lang="pt-BR" dirty="0"/>
              <a:t>Por que </a:t>
            </a:r>
            <a:br>
              <a:rPr lang="pt-BR" dirty="0"/>
            </a:br>
            <a:r>
              <a:rPr lang="pt-BR" dirty="0"/>
              <a:t>estabelecer </a:t>
            </a:r>
            <a:r>
              <a:rPr lang="el-GR" dirty="0"/>
              <a:t>α</a:t>
            </a:r>
            <a:r>
              <a:rPr lang="pt-BR" dirty="0"/>
              <a:t>=5%?</a:t>
            </a:r>
          </a:p>
        </p:txBody>
      </p:sp>
      <p:sp>
        <p:nvSpPr>
          <p:cNvPr id="3" name="Espaço Reservado para Conteúdo 2"/>
          <p:cNvSpPr>
            <a:spLocks noGrp="1"/>
          </p:cNvSpPr>
          <p:nvPr>
            <p:ph idx="1"/>
          </p:nvPr>
        </p:nvSpPr>
        <p:spPr>
          <a:xfrm>
            <a:off x="457200" y="1600200"/>
            <a:ext cx="4690864" cy="4525963"/>
          </a:xfrm>
        </p:spPr>
        <p:txBody>
          <a:bodyPr>
            <a:normAutofit/>
          </a:bodyPr>
          <a:lstStyle/>
          <a:p>
            <a:pPr algn="just"/>
            <a:r>
              <a:rPr lang="pt-BR" sz="2800" dirty="0"/>
              <a:t>Em muitas situações esse valor fornece um ponto de equilíbrio entre as probabilidades dos erros de tipo I e II: D&amp;R</a:t>
            </a:r>
          </a:p>
          <a:p>
            <a:pPr algn="just"/>
            <a:r>
              <a:rPr lang="pt-BR" sz="2800" dirty="0"/>
              <a:t>Dado um valor de nível de significância, o teste estatístico maximiza o poder estatístico do teste</a:t>
            </a:r>
          </a:p>
          <a:p>
            <a:endParaRPr lang="pt-BR" sz="2800" dirty="0"/>
          </a:p>
        </p:txBody>
      </p:sp>
      <p:pic>
        <p:nvPicPr>
          <p:cNvPr id="4" name="Imagem 3">
            <a:extLst>
              <a:ext uri="{FF2B5EF4-FFF2-40B4-BE49-F238E27FC236}">
                <a16:creationId xmlns:a16="http://schemas.microsoft.com/office/drawing/2014/main" id="{CBAAA4BA-BD9B-4355-826B-DD9B0FB8B40E}"/>
              </a:ext>
            </a:extLst>
          </p:cNvPr>
          <p:cNvPicPr>
            <a:picLocks noChangeAspect="1"/>
          </p:cNvPicPr>
          <p:nvPr/>
        </p:nvPicPr>
        <p:blipFill>
          <a:blip r:embed="rId2"/>
          <a:stretch>
            <a:fillRect/>
          </a:stretch>
        </p:blipFill>
        <p:spPr>
          <a:xfrm>
            <a:off x="5508104" y="166328"/>
            <a:ext cx="2673578" cy="6525344"/>
          </a:xfrm>
          <a:prstGeom prst="rect">
            <a:avLst/>
          </a:prstGeom>
        </p:spPr>
      </p:pic>
      <p:sp>
        <p:nvSpPr>
          <p:cNvPr id="5" name="Retângulo 4">
            <a:extLst>
              <a:ext uri="{FF2B5EF4-FFF2-40B4-BE49-F238E27FC236}">
                <a16:creationId xmlns:a16="http://schemas.microsoft.com/office/drawing/2014/main" id="{61243826-FDED-444A-9B46-890A3B8C3DDA}"/>
              </a:ext>
            </a:extLst>
          </p:cNvPr>
          <p:cNvSpPr/>
          <p:nvPr/>
        </p:nvSpPr>
        <p:spPr>
          <a:xfrm>
            <a:off x="516632" y="6045341"/>
            <a:ext cx="4572000" cy="646331"/>
          </a:xfrm>
          <a:prstGeom prst="rect">
            <a:avLst/>
          </a:prstGeom>
        </p:spPr>
        <p:style>
          <a:lnRef idx="1">
            <a:schemeClr val="accent4"/>
          </a:lnRef>
          <a:fillRef idx="2">
            <a:schemeClr val="accent4"/>
          </a:fillRef>
          <a:effectRef idx="1">
            <a:schemeClr val="accent4"/>
          </a:effectRef>
          <a:fontRef idx="minor">
            <a:schemeClr val="dk1"/>
          </a:fontRef>
        </p:style>
        <p:txBody>
          <a:bodyPr>
            <a:spAutoFit/>
          </a:bodyPr>
          <a:lstStyle/>
          <a:p>
            <a:r>
              <a:rPr lang="en-US" dirty="0"/>
              <a:t>Moore, D. S. (1997) Statistics: Concepts and</a:t>
            </a:r>
          </a:p>
          <a:p>
            <a:r>
              <a:rPr lang="en-US" dirty="0"/>
              <a:t>Controversies, 4</a:t>
            </a:r>
            <a:r>
              <a:rPr lang="en-US" baseline="30000" dirty="0"/>
              <a:t>th</a:t>
            </a:r>
            <a:r>
              <a:rPr lang="en-US" dirty="0"/>
              <a:t> edition. New York: Freeman</a:t>
            </a:r>
            <a:endParaRPr lang="pt-BR" dirty="0"/>
          </a:p>
        </p:txBody>
      </p:sp>
    </p:spTree>
    <p:extLst>
      <p:ext uri="{BB962C8B-B14F-4D97-AF65-F5344CB8AC3E}">
        <p14:creationId xmlns:p14="http://schemas.microsoft.com/office/powerpoint/2010/main" val="320899344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DF91346-7068-4CB5-BB44-D058D5563B36}"/>
              </a:ext>
            </a:extLst>
          </p:cNvPr>
          <p:cNvSpPr>
            <a:spLocks noGrp="1"/>
          </p:cNvSpPr>
          <p:nvPr>
            <p:ph type="title"/>
          </p:nvPr>
        </p:nvSpPr>
        <p:spPr/>
        <p:txBody>
          <a:bodyPr>
            <a:noAutofit/>
          </a:bodyPr>
          <a:lstStyle/>
          <a:p>
            <a:r>
              <a:rPr lang="pt-BR" sz="2000" dirty="0" err="1"/>
              <a:t>Hankins</a:t>
            </a:r>
            <a:r>
              <a:rPr lang="pt-BR" sz="2000" dirty="0"/>
              <a:t>, MC (2013) Still </a:t>
            </a:r>
            <a:r>
              <a:rPr lang="pt-BR" sz="2000" dirty="0" err="1"/>
              <a:t>not</a:t>
            </a:r>
            <a:r>
              <a:rPr lang="pt-BR" sz="2000" dirty="0"/>
              <a:t> signifiant. </a:t>
            </a:r>
            <a:br>
              <a:rPr lang="pt-BR" sz="2000" dirty="0"/>
            </a:br>
            <a:r>
              <a:rPr lang="pt-BR" sz="2000" dirty="0">
                <a:hlinkClick r:id="rId2"/>
              </a:rPr>
              <a:t>http://mchankins.wordpress.com/2013/04/21/still-notsignifiant-2</a:t>
            </a:r>
            <a:r>
              <a:rPr lang="pt-BR" sz="2000" dirty="0"/>
              <a:t> </a:t>
            </a:r>
          </a:p>
        </p:txBody>
      </p:sp>
      <p:pic>
        <p:nvPicPr>
          <p:cNvPr id="4" name="Espaço Reservado para Conteúdo 3">
            <a:extLst>
              <a:ext uri="{FF2B5EF4-FFF2-40B4-BE49-F238E27FC236}">
                <a16:creationId xmlns:a16="http://schemas.microsoft.com/office/drawing/2014/main" id="{F7501784-936E-4F81-B62F-512B1842D950}"/>
              </a:ext>
            </a:extLst>
          </p:cNvPr>
          <p:cNvPicPr>
            <a:picLocks noGrp="1" noChangeAspect="1"/>
          </p:cNvPicPr>
          <p:nvPr>
            <p:ph idx="1"/>
          </p:nvPr>
        </p:nvPicPr>
        <p:blipFill>
          <a:blip r:embed="rId3"/>
          <a:stretch>
            <a:fillRect/>
          </a:stretch>
        </p:blipFill>
        <p:spPr>
          <a:xfrm>
            <a:off x="457200" y="1417638"/>
            <a:ext cx="3178696" cy="5097013"/>
          </a:xfrm>
          <a:prstGeom prst="rect">
            <a:avLst/>
          </a:prstGeom>
        </p:spPr>
      </p:pic>
      <p:pic>
        <p:nvPicPr>
          <p:cNvPr id="5" name="Imagem 4">
            <a:extLst>
              <a:ext uri="{FF2B5EF4-FFF2-40B4-BE49-F238E27FC236}">
                <a16:creationId xmlns:a16="http://schemas.microsoft.com/office/drawing/2014/main" id="{EF758390-CFBB-40C9-AB14-CE4CA6510F82}"/>
              </a:ext>
            </a:extLst>
          </p:cNvPr>
          <p:cNvPicPr>
            <a:picLocks noChangeAspect="1"/>
          </p:cNvPicPr>
          <p:nvPr/>
        </p:nvPicPr>
        <p:blipFill>
          <a:blip r:embed="rId4"/>
          <a:stretch>
            <a:fillRect/>
          </a:stretch>
        </p:blipFill>
        <p:spPr>
          <a:xfrm>
            <a:off x="4211960" y="1502094"/>
            <a:ext cx="4132952" cy="4854309"/>
          </a:xfrm>
          <a:prstGeom prst="rect">
            <a:avLst/>
          </a:prstGeom>
        </p:spPr>
      </p:pic>
      <p:sp>
        <p:nvSpPr>
          <p:cNvPr id="3" name="Retângulo 2">
            <a:extLst>
              <a:ext uri="{FF2B5EF4-FFF2-40B4-BE49-F238E27FC236}">
                <a16:creationId xmlns:a16="http://schemas.microsoft.com/office/drawing/2014/main" id="{27393BDB-D977-4811-9D5D-9773C6C6BACB}"/>
              </a:ext>
            </a:extLst>
          </p:cNvPr>
          <p:cNvSpPr/>
          <p:nvPr/>
        </p:nvSpPr>
        <p:spPr>
          <a:xfrm>
            <a:off x="5436096" y="274638"/>
            <a:ext cx="1390124" cy="369332"/>
          </a:xfrm>
          <a:prstGeom prst="rect">
            <a:avLst/>
          </a:prstGeom>
        </p:spPr>
        <p:txBody>
          <a:bodyPr wrap="none">
            <a:spAutoFit/>
          </a:bodyPr>
          <a:lstStyle/>
          <a:p>
            <a:r>
              <a:rPr lang="pt-BR" dirty="0" err="1">
                <a:solidFill>
                  <a:srgbClr val="222222"/>
                </a:solidFill>
                <a:latin typeface="arial" panose="020B0604020202020204" pitchFamily="34" charset="0"/>
              </a:rPr>
              <a:t>signification</a:t>
            </a:r>
            <a:endParaRPr lang="pt-BR" dirty="0"/>
          </a:p>
        </p:txBody>
      </p:sp>
    </p:spTree>
    <p:extLst>
      <p:ext uri="{BB962C8B-B14F-4D97-AF65-F5344CB8AC3E}">
        <p14:creationId xmlns:p14="http://schemas.microsoft.com/office/powerpoint/2010/main" val="373690840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pPr algn="l"/>
            <a:r>
              <a:rPr lang="pt-BR" dirty="0"/>
              <a:t>Testes unilaterais e bilaterais</a:t>
            </a:r>
          </a:p>
        </p:txBody>
      </p:sp>
      <p:sp>
        <p:nvSpPr>
          <p:cNvPr id="3" name="Espaço Reservado para Conteúdo 2"/>
          <p:cNvSpPr>
            <a:spLocks noGrp="1"/>
          </p:cNvSpPr>
          <p:nvPr>
            <p:ph idx="1"/>
          </p:nvPr>
        </p:nvSpPr>
        <p:spPr>
          <a:xfrm>
            <a:off x="446048" y="1268760"/>
            <a:ext cx="8229600" cy="4525963"/>
          </a:xfrm>
        </p:spPr>
        <p:txBody>
          <a:bodyPr>
            <a:noAutofit/>
          </a:bodyPr>
          <a:lstStyle/>
          <a:p>
            <a:pPr algn="just"/>
            <a:r>
              <a:rPr lang="pt-BR" sz="2400" dirty="0"/>
              <a:t>Quando a direção do relacionamento ou da diferença (efeito) é especificada, então o teste é unilateral/</a:t>
            </a:r>
            <a:r>
              <a:rPr lang="pt-BR" sz="2400" dirty="0" err="1"/>
              <a:t>unicaudal</a:t>
            </a:r>
            <a:r>
              <a:rPr lang="pt-BR" sz="2400" dirty="0"/>
              <a:t>; caso contrário, é bilateral/bicaudal.</a:t>
            </a:r>
          </a:p>
          <a:p>
            <a:pPr algn="just"/>
            <a:r>
              <a:rPr lang="pt-BR" sz="2400" dirty="0"/>
              <a:t>Em geral (mas nem sempre), se você tiver obtido um valor-p para um teste bilateral e quiser saber o valor mínimo correspondente para o teste unilateral, então: </a:t>
            </a:r>
          </a:p>
          <a:p>
            <a:pPr algn="just"/>
            <a:r>
              <a:rPr lang="pt-BR" sz="2400" dirty="0"/>
              <a:t>p</a:t>
            </a:r>
            <a:r>
              <a:rPr lang="pt-BR" sz="2400" baseline="-25000" dirty="0"/>
              <a:t>uni</a:t>
            </a:r>
            <a:r>
              <a:rPr lang="pt-BR" sz="2400" dirty="0"/>
              <a:t> ≥ </a:t>
            </a:r>
            <a:r>
              <a:rPr lang="pt-BR" sz="2400" dirty="0" err="1"/>
              <a:t>p</a:t>
            </a:r>
            <a:r>
              <a:rPr lang="pt-BR" sz="2400" baseline="-25000" dirty="0" err="1"/>
              <a:t>bi</a:t>
            </a:r>
            <a:r>
              <a:rPr lang="pt-BR" sz="2400" dirty="0"/>
              <a:t>/2</a:t>
            </a:r>
          </a:p>
          <a:p>
            <a:pPr algn="just"/>
            <a:r>
              <a:rPr lang="pt-BR" sz="2400" dirty="0"/>
              <a:t>Observe que o que deve ser dobrado ou dividido por 2 não é a estatística de teste (e.g.: valor t ou correlação). </a:t>
            </a:r>
          </a:p>
          <a:p>
            <a:pPr algn="just"/>
            <a:r>
              <a:rPr lang="pt-BR" sz="2400" dirty="0"/>
              <a:t>A estatística de teste (evidência amostral) será a mesma para qualquer um dos casos para um mesmo conjunto de dados.</a:t>
            </a:r>
          </a:p>
          <a:p>
            <a:endParaRPr lang="pt-BR" sz="2400" dirty="0"/>
          </a:p>
        </p:txBody>
      </p:sp>
    </p:spTree>
    <p:extLst>
      <p:ext uri="{BB962C8B-B14F-4D97-AF65-F5344CB8AC3E}">
        <p14:creationId xmlns:p14="http://schemas.microsoft.com/office/powerpoint/2010/main" val="218946866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3F8539A-409E-4477-A826-E8073A9272E4}"/>
              </a:ext>
            </a:extLst>
          </p:cNvPr>
          <p:cNvSpPr>
            <a:spLocks noGrp="1"/>
          </p:cNvSpPr>
          <p:nvPr>
            <p:ph type="title"/>
          </p:nvPr>
        </p:nvSpPr>
        <p:spPr/>
        <p:txBody>
          <a:bodyPr/>
          <a:lstStyle/>
          <a:p>
            <a:endParaRPr lang="pt-BR"/>
          </a:p>
        </p:txBody>
      </p:sp>
      <p:pic>
        <p:nvPicPr>
          <p:cNvPr id="4" name="Espaço Reservado para Conteúdo 3">
            <a:extLst>
              <a:ext uri="{FF2B5EF4-FFF2-40B4-BE49-F238E27FC236}">
                <a16:creationId xmlns:a16="http://schemas.microsoft.com/office/drawing/2014/main" id="{8F2CCB06-1CC0-4C8F-887F-39E9FBD8E1BC}"/>
              </a:ext>
            </a:extLst>
          </p:cNvPr>
          <p:cNvPicPr>
            <a:picLocks noGrp="1" noChangeAspect="1"/>
          </p:cNvPicPr>
          <p:nvPr>
            <p:ph idx="1"/>
          </p:nvPr>
        </p:nvPicPr>
        <p:blipFill>
          <a:blip r:embed="rId2"/>
          <a:stretch>
            <a:fillRect/>
          </a:stretch>
        </p:blipFill>
        <p:spPr>
          <a:xfrm>
            <a:off x="1421649" y="169548"/>
            <a:ext cx="6300701" cy="2496180"/>
          </a:xfrm>
          <a:prstGeom prst="rect">
            <a:avLst/>
          </a:prstGeom>
        </p:spPr>
        <p:style>
          <a:lnRef idx="2">
            <a:schemeClr val="accent2"/>
          </a:lnRef>
          <a:fillRef idx="1">
            <a:schemeClr val="lt1"/>
          </a:fillRef>
          <a:effectRef idx="0">
            <a:schemeClr val="accent2"/>
          </a:effectRef>
          <a:fontRef idx="minor">
            <a:schemeClr val="dk1"/>
          </a:fontRef>
        </p:style>
      </p:pic>
      <p:pic>
        <p:nvPicPr>
          <p:cNvPr id="5" name="Imagem 4">
            <a:extLst>
              <a:ext uri="{FF2B5EF4-FFF2-40B4-BE49-F238E27FC236}">
                <a16:creationId xmlns:a16="http://schemas.microsoft.com/office/drawing/2014/main" id="{1A83F7CD-FD1D-46F4-A0BD-77EEA519DFD8}"/>
              </a:ext>
            </a:extLst>
          </p:cNvPr>
          <p:cNvPicPr>
            <a:picLocks noChangeAspect="1"/>
          </p:cNvPicPr>
          <p:nvPr/>
        </p:nvPicPr>
        <p:blipFill>
          <a:blip r:embed="rId3"/>
          <a:stretch>
            <a:fillRect/>
          </a:stretch>
        </p:blipFill>
        <p:spPr>
          <a:xfrm>
            <a:off x="3063822" y="2766050"/>
            <a:ext cx="3016355" cy="4002266"/>
          </a:xfrm>
          <a:prstGeom prst="rect">
            <a:avLst/>
          </a:prstGeom>
        </p:spPr>
        <p:style>
          <a:lnRef idx="2">
            <a:schemeClr val="accent1"/>
          </a:lnRef>
          <a:fillRef idx="1">
            <a:schemeClr val="lt1"/>
          </a:fillRef>
          <a:effectRef idx="0">
            <a:schemeClr val="accent1"/>
          </a:effectRef>
          <a:fontRef idx="minor">
            <a:schemeClr val="dk1"/>
          </a:fontRef>
        </p:style>
      </p:pic>
    </p:spTree>
    <p:extLst>
      <p:ext uri="{BB962C8B-B14F-4D97-AF65-F5344CB8AC3E}">
        <p14:creationId xmlns:p14="http://schemas.microsoft.com/office/powerpoint/2010/main" val="365509794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13F48FE-0208-42A0-AB68-AC5B26BFFA39}"/>
              </a:ext>
            </a:extLst>
          </p:cNvPr>
          <p:cNvSpPr>
            <a:spLocks noGrp="1"/>
          </p:cNvSpPr>
          <p:nvPr>
            <p:ph type="title"/>
          </p:nvPr>
        </p:nvSpPr>
        <p:spPr/>
        <p:txBody>
          <a:bodyPr/>
          <a:lstStyle/>
          <a:p>
            <a:endParaRPr lang="pt-BR"/>
          </a:p>
        </p:txBody>
      </p:sp>
      <p:pic>
        <p:nvPicPr>
          <p:cNvPr id="4" name="Espaço Reservado para Conteúdo 3">
            <a:extLst>
              <a:ext uri="{FF2B5EF4-FFF2-40B4-BE49-F238E27FC236}">
                <a16:creationId xmlns:a16="http://schemas.microsoft.com/office/drawing/2014/main" id="{9CE1D49E-B8C7-4B1B-B1BE-282AC19478CA}"/>
              </a:ext>
            </a:extLst>
          </p:cNvPr>
          <p:cNvPicPr>
            <a:picLocks noGrp="1" noChangeAspect="1"/>
          </p:cNvPicPr>
          <p:nvPr>
            <p:ph idx="1"/>
          </p:nvPr>
        </p:nvPicPr>
        <p:blipFill>
          <a:blip r:embed="rId2"/>
          <a:stretch>
            <a:fillRect/>
          </a:stretch>
        </p:blipFill>
        <p:spPr>
          <a:xfrm>
            <a:off x="457200" y="274638"/>
            <a:ext cx="8214950" cy="5458618"/>
          </a:xfrm>
          <a:prstGeom prst="rect">
            <a:avLst/>
          </a:prstGeom>
        </p:spPr>
      </p:pic>
    </p:spTree>
    <p:extLst>
      <p:ext uri="{BB962C8B-B14F-4D97-AF65-F5344CB8AC3E}">
        <p14:creationId xmlns:p14="http://schemas.microsoft.com/office/powerpoint/2010/main" val="95175234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32648" y="404664"/>
            <a:ext cx="8229600" cy="2727176"/>
          </a:xfrm>
        </p:spPr>
        <p:txBody>
          <a:bodyPr>
            <a:noAutofit/>
          </a:bodyPr>
          <a:lstStyle/>
          <a:p>
            <a:r>
              <a:rPr lang="pt-BR" sz="3600" dirty="0"/>
              <a:t>H</a:t>
            </a:r>
            <a:r>
              <a:rPr lang="pt-BR" sz="3600" baseline="-25000" dirty="0"/>
              <a:t>0</a:t>
            </a:r>
            <a:r>
              <a:rPr lang="pt-BR" sz="3600" dirty="0"/>
              <a:t>: média pop ≥ v </a:t>
            </a:r>
            <a:br>
              <a:rPr lang="pt-BR" sz="3600" dirty="0"/>
            </a:br>
            <a:r>
              <a:rPr lang="pt-BR" sz="3600" dirty="0"/>
              <a:t>é </a:t>
            </a:r>
            <a:r>
              <a:rPr lang="pt-BR" sz="3600" b="1" dirty="0"/>
              <a:t>equivalente</a:t>
            </a:r>
            <a:r>
              <a:rPr lang="pt-BR" sz="3600" dirty="0"/>
              <a:t> a </a:t>
            </a:r>
            <a:br>
              <a:rPr lang="pt-BR" sz="3600" dirty="0"/>
            </a:br>
            <a:r>
              <a:rPr lang="pt-BR" sz="3600" dirty="0"/>
              <a:t>H</a:t>
            </a:r>
            <a:r>
              <a:rPr lang="pt-BR" sz="3600" baseline="-25000" dirty="0"/>
              <a:t>0</a:t>
            </a:r>
            <a:r>
              <a:rPr lang="pt-BR" sz="3600" dirty="0"/>
              <a:t>: média pop = v </a:t>
            </a:r>
            <a:br>
              <a:rPr lang="pt-BR" sz="3600" dirty="0"/>
            </a:br>
            <a:r>
              <a:rPr lang="pt-BR" sz="3600" dirty="0"/>
              <a:t>vs. </a:t>
            </a:r>
            <a:br>
              <a:rPr lang="pt-BR" sz="3600" dirty="0"/>
            </a:br>
            <a:r>
              <a:rPr lang="pt-BR" sz="3600" dirty="0"/>
              <a:t>H</a:t>
            </a:r>
            <a:r>
              <a:rPr lang="pt-BR" sz="3600" baseline="-25000" dirty="0"/>
              <a:t>1</a:t>
            </a:r>
            <a:r>
              <a:rPr lang="pt-BR" sz="3600" dirty="0"/>
              <a:t>: média pop &lt; v</a:t>
            </a:r>
            <a:endParaRPr lang="pt-BR" sz="5400" dirty="0"/>
          </a:p>
        </p:txBody>
      </p:sp>
      <p:sp>
        <p:nvSpPr>
          <p:cNvPr id="3" name="Espaço Reservado para Conteúdo 2"/>
          <p:cNvSpPr>
            <a:spLocks noGrp="1"/>
          </p:cNvSpPr>
          <p:nvPr>
            <p:ph idx="1"/>
          </p:nvPr>
        </p:nvSpPr>
        <p:spPr>
          <a:xfrm>
            <a:off x="481752" y="3284984"/>
            <a:ext cx="8229600" cy="3312368"/>
          </a:xfrm>
        </p:spPr>
        <p:txBody>
          <a:bodyPr/>
          <a:lstStyle/>
          <a:p>
            <a:endParaRPr lang="pt-BR" dirty="0"/>
          </a:p>
          <a:p>
            <a:r>
              <a:rPr lang="pt-BR" dirty="0"/>
              <a:t>Demonstração em </a:t>
            </a:r>
          </a:p>
          <a:p>
            <a:pPr lvl="1" algn="just"/>
            <a:r>
              <a:rPr lang="pt-BR" dirty="0"/>
              <a:t>GATÁS, </a:t>
            </a:r>
            <a:r>
              <a:rPr lang="pt-BR" dirty="0" err="1"/>
              <a:t>Reny</a:t>
            </a:r>
            <a:r>
              <a:rPr lang="pt-BR" dirty="0"/>
              <a:t> R. (1978, p. 220-223) </a:t>
            </a:r>
            <a:r>
              <a:rPr lang="pt-BR" i="1" dirty="0"/>
              <a:t>Elementos de Probabilidade e Inferência</a:t>
            </a:r>
            <a:r>
              <a:rPr lang="pt-BR" dirty="0"/>
              <a:t>. SP: Atlas.</a:t>
            </a:r>
          </a:p>
        </p:txBody>
      </p:sp>
    </p:spTree>
    <p:extLst>
      <p:ext uri="{BB962C8B-B14F-4D97-AF65-F5344CB8AC3E}">
        <p14:creationId xmlns:p14="http://schemas.microsoft.com/office/powerpoint/2010/main" val="44840970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ço Reservado para Conteúdo 3">
            <a:extLst>
              <a:ext uri="{FF2B5EF4-FFF2-40B4-BE49-F238E27FC236}">
                <a16:creationId xmlns:a16="http://schemas.microsoft.com/office/drawing/2014/main" id="{3597B67C-321E-4AA9-9818-A3DE5D635546}"/>
              </a:ext>
            </a:extLst>
          </p:cNvPr>
          <p:cNvPicPr>
            <a:picLocks noGrp="1" noChangeAspect="1"/>
          </p:cNvPicPr>
          <p:nvPr>
            <p:ph idx="1"/>
          </p:nvPr>
        </p:nvPicPr>
        <p:blipFill>
          <a:blip r:embed="rId2"/>
          <a:stretch>
            <a:fillRect/>
          </a:stretch>
        </p:blipFill>
        <p:spPr>
          <a:xfrm>
            <a:off x="781198" y="2125514"/>
            <a:ext cx="7581604" cy="4525963"/>
          </a:xfrm>
          <a:prstGeom prst="rect">
            <a:avLst/>
          </a:prstGeom>
        </p:spPr>
      </p:pic>
      <p:sp>
        <p:nvSpPr>
          <p:cNvPr id="2" name="CaixaDeTexto 1">
            <a:extLst>
              <a:ext uri="{FF2B5EF4-FFF2-40B4-BE49-F238E27FC236}">
                <a16:creationId xmlns:a16="http://schemas.microsoft.com/office/drawing/2014/main" id="{ECE98E17-EE84-42F5-B88F-462D9CD62403}"/>
              </a:ext>
            </a:extLst>
          </p:cNvPr>
          <p:cNvSpPr txBox="1"/>
          <p:nvPr/>
        </p:nvSpPr>
        <p:spPr>
          <a:xfrm>
            <a:off x="4283968" y="1916832"/>
            <a:ext cx="1373009" cy="369332"/>
          </a:xfrm>
          <a:prstGeom prst="rect">
            <a:avLst/>
          </a:prstGeom>
          <a:noFill/>
        </p:spPr>
        <p:txBody>
          <a:bodyPr wrap="square" rtlCol="0">
            <a:spAutoFit/>
          </a:bodyPr>
          <a:lstStyle/>
          <a:p>
            <a:r>
              <a:rPr lang="pt-BR" dirty="0"/>
              <a:t>TCL (n &gt; 30)</a:t>
            </a:r>
          </a:p>
        </p:txBody>
      </p:sp>
      <p:sp>
        <p:nvSpPr>
          <p:cNvPr id="8" name="Retângulo 7">
            <a:extLst>
              <a:ext uri="{FF2B5EF4-FFF2-40B4-BE49-F238E27FC236}">
                <a16:creationId xmlns:a16="http://schemas.microsoft.com/office/drawing/2014/main" id="{3BE8E8EE-177F-48C6-ACD1-6C616FA806D3}"/>
              </a:ext>
            </a:extLst>
          </p:cNvPr>
          <p:cNvSpPr/>
          <p:nvPr/>
        </p:nvSpPr>
        <p:spPr>
          <a:xfrm>
            <a:off x="1115616" y="922709"/>
            <a:ext cx="792088" cy="20203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 name="Retângulo 4">
            <a:extLst>
              <a:ext uri="{FF2B5EF4-FFF2-40B4-BE49-F238E27FC236}">
                <a16:creationId xmlns:a16="http://schemas.microsoft.com/office/drawing/2014/main" id="{764B0F7C-D810-446D-89AA-A7855852193A}"/>
              </a:ext>
            </a:extLst>
          </p:cNvPr>
          <p:cNvSpPr/>
          <p:nvPr/>
        </p:nvSpPr>
        <p:spPr>
          <a:xfrm>
            <a:off x="1244312" y="695308"/>
            <a:ext cx="6655376" cy="646331"/>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r>
              <a:rPr lang="en-US" b="1" dirty="0" err="1">
                <a:latin typeface="Courier New" panose="02070309020205020404" pitchFamily="49" charset="0"/>
                <a:cs typeface="Courier New" panose="02070309020205020404" pitchFamily="49" charset="0"/>
              </a:rPr>
              <a:t>pnorm</a:t>
            </a:r>
            <a:r>
              <a:rPr lang="en-US" b="1" dirty="0">
                <a:latin typeface="Courier New" panose="02070309020205020404" pitchFamily="49" charset="0"/>
                <a:cs typeface="Courier New" panose="02070309020205020404" pitchFamily="49" charset="0"/>
              </a:rPr>
              <a:t>(q=18, mean=20, </a:t>
            </a:r>
            <a:r>
              <a:rPr lang="en-US" b="1" dirty="0" err="1">
                <a:latin typeface="Courier New" panose="02070309020205020404" pitchFamily="49" charset="0"/>
                <a:cs typeface="Courier New" panose="02070309020205020404" pitchFamily="49" charset="0"/>
              </a:rPr>
              <a:t>sd</a:t>
            </a:r>
            <a:r>
              <a:rPr lang="en-US" b="1" dirty="0">
                <a:latin typeface="Courier New" panose="02070309020205020404" pitchFamily="49" charset="0"/>
                <a:cs typeface="Courier New" panose="02070309020205020404" pitchFamily="49" charset="0"/>
              </a:rPr>
              <a:t>=0.57, </a:t>
            </a:r>
            <a:r>
              <a:rPr lang="en-US" b="1" dirty="0" err="1">
                <a:latin typeface="Courier New" panose="02070309020205020404" pitchFamily="49" charset="0"/>
                <a:cs typeface="Courier New" panose="02070309020205020404" pitchFamily="49" charset="0"/>
              </a:rPr>
              <a:t>lower.tail</a:t>
            </a:r>
            <a:r>
              <a:rPr lang="en-US" b="1" dirty="0">
                <a:latin typeface="Courier New" panose="02070309020205020404" pitchFamily="49" charset="0"/>
                <a:cs typeface="Courier New" panose="02070309020205020404" pitchFamily="49" charset="0"/>
              </a:rPr>
              <a:t>=TRUE)</a:t>
            </a:r>
          </a:p>
          <a:p>
            <a:r>
              <a:rPr lang="en-US" b="1" dirty="0">
                <a:latin typeface="Courier New" panose="02070309020205020404" pitchFamily="49" charset="0"/>
                <a:cs typeface="Courier New" panose="02070309020205020404" pitchFamily="49" charset="0"/>
              </a:rPr>
              <a:t>[1] 0.0002250904</a:t>
            </a:r>
            <a:endParaRPr lang="pt-BR" b="1"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39712262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ço Reservado para Conteúdo 3">
            <a:extLst>
              <a:ext uri="{FF2B5EF4-FFF2-40B4-BE49-F238E27FC236}">
                <a16:creationId xmlns:a16="http://schemas.microsoft.com/office/drawing/2014/main" id="{0CFF9A87-D4FF-4D1D-86CC-CF0078E912B9}"/>
              </a:ext>
            </a:extLst>
          </p:cNvPr>
          <p:cNvPicPr>
            <a:picLocks noGrp="1" noChangeAspect="1"/>
          </p:cNvPicPr>
          <p:nvPr>
            <p:ph idx="1"/>
          </p:nvPr>
        </p:nvPicPr>
        <p:blipFill>
          <a:blip r:embed="rId2"/>
          <a:stretch>
            <a:fillRect/>
          </a:stretch>
        </p:blipFill>
        <p:spPr>
          <a:xfrm>
            <a:off x="2086606" y="211071"/>
            <a:ext cx="4429609" cy="3091391"/>
          </a:xfrm>
          <a:prstGeom prst="rect">
            <a:avLst/>
          </a:prstGeom>
        </p:spPr>
        <p:style>
          <a:lnRef idx="2">
            <a:schemeClr val="accent1"/>
          </a:lnRef>
          <a:fillRef idx="1">
            <a:schemeClr val="lt1"/>
          </a:fillRef>
          <a:effectRef idx="0">
            <a:schemeClr val="accent1"/>
          </a:effectRef>
          <a:fontRef idx="minor">
            <a:schemeClr val="dk1"/>
          </a:fontRef>
        </p:style>
      </p:pic>
      <p:pic>
        <p:nvPicPr>
          <p:cNvPr id="5" name="Imagem 4">
            <a:extLst>
              <a:ext uri="{FF2B5EF4-FFF2-40B4-BE49-F238E27FC236}">
                <a16:creationId xmlns:a16="http://schemas.microsoft.com/office/drawing/2014/main" id="{3EEBF3BA-161B-4F93-B6F9-4D782126DBD6}"/>
              </a:ext>
            </a:extLst>
          </p:cNvPr>
          <p:cNvPicPr>
            <a:picLocks noChangeAspect="1"/>
          </p:cNvPicPr>
          <p:nvPr/>
        </p:nvPicPr>
        <p:blipFill>
          <a:blip r:embed="rId3"/>
          <a:stretch>
            <a:fillRect/>
          </a:stretch>
        </p:blipFill>
        <p:spPr>
          <a:xfrm>
            <a:off x="5329028" y="692696"/>
            <a:ext cx="3456732" cy="1194920"/>
          </a:xfrm>
          <a:prstGeom prst="rect">
            <a:avLst/>
          </a:prstGeom>
        </p:spPr>
        <p:style>
          <a:lnRef idx="2">
            <a:schemeClr val="accent2"/>
          </a:lnRef>
          <a:fillRef idx="1">
            <a:schemeClr val="lt1"/>
          </a:fillRef>
          <a:effectRef idx="0">
            <a:schemeClr val="accent2"/>
          </a:effectRef>
          <a:fontRef idx="minor">
            <a:schemeClr val="dk1"/>
          </a:fontRef>
        </p:style>
      </p:pic>
      <p:pic>
        <p:nvPicPr>
          <p:cNvPr id="6" name="Imagem 5">
            <a:extLst>
              <a:ext uri="{FF2B5EF4-FFF2-40B4-BE49-F238E27FC236}">
                <a16:creationId xmlns:a16="http://schemas.microsoft.com/office/drawing/2014/main" id="{D48C7526-6116-490F-9C7D-9EA154A7FFAF}"/>
              </a:ext>
            </a:extLst>
          </p:cNvPr>
          <p:cNvPicPr>
            <a:picLocks noChangeAspect="1"/>
          </p:cNvPicPr>
          <p:nvPr/>
        </p:nvPicPr>
        <p:blipFill>
          <a:blip r:embed="rId4"/>
          <a:stretch>
            <a:fillRect/>
          </a:stretch>
        </p:blipFill>
        <p:spPr>
          <a:xfrm>
            <a:off x="2343375" y="3429000"/>
            <a:ext cx="3916072" cy="3217929"/>
          </a:xfrm>
          <a:prstGeom prst="rect">
            <a:avLst/>
          </a:prstGeom>
        </p:spPr>
        <p:style>
          <a:lnRef idx="2">
            <a:schemeClr val="accent3"/>
          </a:lnRef>
          <a:fillRef idx="1">
            <a:schemeClr val="lt1"/>
          </a:fillRef>
          <a:effectRef idx="0">
            <a:schemeClr val="accent3"/>
          </a:effectRef>
          <a:fontRef idx="minor">
            <a:schemeClr val="dk1"/>
          </a:fontRef>
        </p:style>
      </p:pic>
    </p:spTree>
    <p:extLst>
      <p:ext uri="{BB962C8B-B14F-4D97-AF65-F5344CB8AC3E}">
        <p14:creationId xmlns:p14="http://schemas.microsoft.com/office/powerpoint/2010/main" val="157379083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m 7">
            <a:extLst>
              <a:ext uri="{FF2B5EF4-FFF2-40B4-BE49-F238E27FC236}">
                <a16:creationId xmlns:a16="http://schemas.microsoft.com/office/drawing/2014/main" id="{D59E8C1F-588E-4E7D-AFC0-FE09F9D79CF8}"/>
              </a:ext>
            </a:extLst>
          </p:cNvPr>
          <p:cNvPicPr>
            <a:picLocks noChangeAspect="1"/>
          </p:cNvPicPr>
          <p:nvPr/>
        </p:nvPicPr>
        <p:blipFill>
          <a:blip r:embed="rId2"/>
          <a:stretch>
            <a:fillRect/>
          </a:stretch>
        </p:blipFill>
        <p:spPr>
          <a:xfrm>
            <a:off x="899592" y="220216"/>
            <a:ext cx="370384" cy="6417567"/>
          </a:xfrm>
          <a:prstGeom prst="rect">
            <a:avLst/>
          </a:prstGeom>
        </p:spPr>
        <p:style>
          <a:lnRef idx="2">
            <a:schemeClr val="accent1"/>
          </a:lnRef>
          <a:fillRef idx="1">
            <a:schemeClr val="lt1"/>
          </a:fillRef>
          <a:effectRef idx="0">
            <a:schemeClr val="accent1"/>
          </a:effectRef>
          <a:fontRef idx="minor">
            <a:schemeClr val="dk1"/>
          </a:fontRef>
        </p:style>
      </p:pic>
      <p:pic>
        <p:nvPicPr>
          <p:cNvPr id="12" name="Imagem 11">
            <a:extLst>
              <a:ext uri="{FF2B5EF4-FFF2-40B4-BE49-F238E27FC236}">
                <a16:creationId xmlns:a16="http://schemas.microsoft.com/office/drawing/2014/main" id="{DF2CE4E2-D797-4BBC-960C-7FC244242916}"/>
              </a:ext>
            </a:extLst>
          </p:cNvPr>
          <p:cNvPicPr>
            <a:picLocks noChangeAspect="1"/>
          </p:cNvPicPr>
          <p:nvPr/>
        </p:nvPicPr>
        <p:blipFill>
          <a:blip r:embed="rId3"/>
          <a:stretch>
            <a:fillRect/>
          </a:stretch>
        </p:blipFill>
        <p:spPr>
          <a:xfrm>
            <a:off x="3197636" y="3428999"/>
            <a:ext cx="4814764" cy="3270250"/>
          </a:xfrm>
          <a:prstGeom prst="rect">
            <a:avLst/>
          </a:prstGeom>
        </p:spPr>
        <p:style>
          <a:lnRef idx="2">
            <a:schemeClr val="accent2"/>
          </a:lnRef>
          <a:fillRef idx="1">
            <a:schemeClr val="lt1"/>
          </a:fillRef>
          <a:effectRef idx="0">
            <a:schemeClr val="accent2"/>
          </a:effectRef>
          <a:fontRef idx="minor">
            <a:schemeClr val="dk1"/>
          </a:fontRef>
        </p:style>
      </p:pic>
      <p:sp>
        <p:nvSpPr>
          <p:cNvPr id="2" name="Retângulo 1">
            <a:extLst>
              <a:ext uri="{FF2B5EF4-FFF2-40B4-BE49-F238E27FC236}">
                <a16:creationId xmlns:a16="http://schemas.microsoft.com/office/drawing/2014/main" id="{AE64DAFB-E5A2-4B0E-B215-6E6188669874}"/>
              </a:ext>
            </a:extLst>
          </p:cNvPr>
          <p:cNvSpPr/>
          <p:nvPr/>
        </p:nvSpPr>
        <p:spPr>
          <a:xfrm>
            <a:off x="1619672" y="220216"/>
            <a:ext cx="7272808" cy="954107"/>
          </a:xfrm>
          <a:prstGeom prst="rect">
            <a:avLst/>
          </a:prstGeom>
        </p:spPr>
        <p:style>
          <a:lnRef idx="1">
            <a:schemeClr val="accent4"/>
          </a:lnRef>
          <a:fillRef idx="2">
            <a:schemeClr val="accent4"/>
          </a:fillRef>
          <a:effectRef idx="1">
            <a:schemeClr val="accent4"/>
          </a:effectRef>
          <a:fontRef idx="minor">
            <a:schemeClr val="dk1"/>
          </a:fontRef>
        </p:style>
        <p:txBody>
          <a:bodyPr wrap="square">
            <a:spAutoFit/>
          </a:bodyPr>
          <a:lstStyle/>
          <a:p>
            <a:r>
              <a:rPr lang="pt-BR" sz="1400" b="1" dirty="0">
                <a:latin typeface="Courier New" panose="02070309020205020404" pitchFamily="49" charset="0"/>
                <a:cs typeface="Courier New" panose="02070309020205020404" pitchFamily="49" charset="0"/>
              </a:rPr>
              <a:t>library(</a:t>
            </a:r>
            <a:r>
              <a:rPr lang="pt-BR" sz="1400" b="1" dirty="0" err="1">
                <a:latin typeface="Courier New" panose="02070309020205020404" pitchFamily="49" charset="0"/>
                <a:cs typeface="Courier New" panose="02070309020205020404" pitchFamily="49" charset="0"/>
              </a:rPr>
              <a:t>readxl</a:t>
            </a:r>
            <a:r>
              <a:rPr lang="pt-BR" sz="1400" b="1" dirty="0">
                <a:latin typeface="Courier New" panose="02070309020205020404" pitchFamily="49" charset="0"/>
                <a:cs typeface="Courier New" panose="02070309020205020404" pitchFamily="49" charset="0"/>
              </a:rPr>
              <a:t>)</a:t>
            </a:r>
          </a:p>
          <a:p>
            <a:r>
              <a:rPr lang="pt-BR" sz="1400" b="1" dirty="0">
                <a:latin typeface="Courier New" panose="02070309020205020404" pitchFamily="49" charset="0"/>
                <a:cs typeface="Courier New" panose="02070309020205020404" pitchFamily="49" charset="0"/>
              </a:rPr>
              <a:t>Dados &lt;- </a:t>
            </a:r>
            <a:r>
              <a:rPr lang="pt-BR" sz="1400" b="1" dirty="0" err="1">
                <a:latin typeface="Courier New" panose="02070309020205020404" pitchFamily="49" charset="0"/>
                <a:cs typeface="Courier New" panose="02070309020205020404" pitchFamily="49" charset="0"/>
              </a:rPr>
              <a:t>readxl</a:t>
            </a:r>
            <a:r>
              <a:rPr lang="pt-BR" sz="1400" b="1" dirty="0">
                <a:latin typeface="Courier New" panose="02070309020205020404" pitchFamily="49" charset="0"/>
                <a:cs typeface="Courier New" panose="02070309020205020404" pitchFamily="49" charset="0"/>
              </a:rPr>
              <a:t>::</a:t>
            </a:r>
            <a:r>
              <a:rPr lang="pt-BR" sz="1400" b="1" dirty="0" err="1">
                <a:latin typeface="Courier New" panose="02070309020205020404" pitchFamily="49" charset="0"/>
                <a:cs typeface="Courier New" panose="02070309020205020404" pitchFamily="49" charset="0"/>
              </a:rPr>
              <a:t>read_excel</a:t>
            </a:r>
            <a:r>
              <a:rPr lang="pt-BR" sz="1400" b="1" dirty="0">
                <a:latin typeface="Courier New" panose="02070309020205020404" pitchFamily="49" charset="0"/>
                <a:cs typeface="Courier New" panose="02070309020205020404" pitchFamily="49" charset="0"/>
              </a:rPr>
              <a:t>("</a:t>
            </a:r>
            <a:r>
              <a:rPr lang="pt-BR" sz="1400" b="1" dirty="0" err="1">
                <a:latin typeface="Courier New" panose="02070309020205020404" pitchFamily="49" charset="0"/>
                <a:cs typeface="Courier New" panose="02070309020205020404" pitchFamily="49" charset="0"/>
              </a:rPr>
              <a:t>Table</a:t>
            </a:r>
            <a:r>
              <a:rPr lang="pt-BR" sz="1400" b="1" dirty="0">
                <a:latin typeface="Courier New" panose="02070309020205020404" pitchFamily="49" charset="0"/>
                <a:cs typeface="Courier New" panose="02070309020205020404" pitchFamily="49" charset="0"/>
              </a:rPr>
              <a:t> 8.2 RawBirthWeight.xls")</a:t>
            </a:r>
          </a:p>
          <a:p>
            <a:r>
              <a:rPr lang="pt-BR" sz="1400" b="1" dirty="0">
                <a:latin typeface="Courier New" panose="02070309020205020404" pitchFamily="49" charset="0"/>
                <a:cs typeface="Courier New" panose="02070309020205020404" pitchFamily="49" charset="0"/>
              </a:rPr>
              <a:t>BSDA::</a:t>
            </a:r>
            <a:r>
              <a:rPr lang="pt-BR" sz="1400" b="1" dirty="0" err="1">
                <a:latin typeface="Courier New" panose="02070309020205020404" pitchFamily="49" charset="0"/>
                <a:cs typeface="Courier New" panose="02070309020205020404" pitchFamily="49" charset="0"/>
              </a:rPr>
              <a:t>z.test</a:t>
            </a:r>
            <a:r>
              <a:rPr lang="pt-BR" sz="1400" b="1" dirty="0">
                <a:latin typeface="Courier New" panose="02070309020205020404" pitchFamily="49" charset="0"/>
                <a:cs typeface="Courier New" panose="02070309020205020404" pitchFamily="49" charset="0"/>
              </a:rPr>
              <a:t>(x=</a:t>
            </a:r>
            <a:r>
              <a:rPr lang="pt-BR" sz="1400" b="1" dirty="0" err="1">
                <a:latin typeface="Courier New" panose="02070309020205020404" pitchFamily="49" charset="0"/>
                <a:cs typeface="Courier New" panose="02070309020205020404" pitchFamily="49" charset="0"/>
              </a:rPr>
              <a:t>Dados$RBW</a:t>
            </a:r>
            <a:r>
              <a:rPr lang="pt-BR" sz="1400" b="1" dirty="0">
                <a:latin typeface="Courier New" panose="02070309020205020404" pitchFamily="49" charset="0"/>
                <a:cs typeface="Courier New" panose="02070309020205020404" pitchFamily="49" charset="0"/>
              </a:rPr>
              <a:t>, </a:t>
            </a:r>
            <a:r>
              <a:rPr lang="pt-BR" sz="1400" b="1" dirty="0" err="1">
                <a:latin typeface="Courier New" panose="02070309020205020404" pitchFamily="49" charset="0"/>
                <a:cs typeface="Courier New" panose="02070309020205020404" pitchFamily="49" charset="0"/>
              </a:rPr>
              <a:t>sigma.x</a:t>
            </a:r>
            <a:r>
              <a:rPr lang="pt-BR" sz="1400" b="1" dirty="0">
                <a:latin typeface="Courier New" panose="02070309020205020404" pitchFamily="49" charset="0"/>
                <a:cs typeface="Courier New" panose="02070309020205020404" pitchFamily="49" charset="0"/>
              </a:rPr>
              <a:t>=4, mu = 20, </a:t>
            </a:r>
          </a:p>
          <a:p>
            <a:r>
              <a:rPr lang="pt-BR" sz="1400" b="1" dirty="0">
                <a:latin typeface="Courier New" panose="02070309020205020404" pitchFamily="49" charset="0"/>
                <a:cs typeface="Courier New" panose="02070309020205020404" pitchFamily="49" charset="0"/>
              </a:rPr>
              <a:t>             </a:t>
            </a:r>
            <a:r>
              <a:rPr lang="pt-BR" sz="1400" b="1" dirty="0" err="1">
                <a:latin typeface="Courier New" panose="02070309020205020404" pitchFamily="49" charset="0"/>
                <a:cs typeface="Courier New" panose="02070309020205020404" pitchFamily="49" charset="0"/>
              </a:rPr>
              <a:t>alternative</a:t>
            </a:r>
            <a:r>
              <a:rPr lang="pt-BR" sz="1400" b="1" dirty="0">
                <a:latin typeface="Courier New" panose="02070309020205020404" pitchFamily="49" charset="0"/>
                <a:cs typeface="Courier New" panose="02070309020205020404" pitchFamily="49" charset="0"/>
              </a:rPr>
              <a:t>="</a:t>
            </a:r>
            <a:r>
              <a:rPr lang="pt-BR" sz="1400" b="1" dirty="0" err="1">
                <a:latin typeface="Courier New" panose="02070309020205020404" pitchFamily="49" charset="0"/>
                <a:cs typeface="Courier New" panose="02070309020205020404" pitchFamily="49" charset="0"/>
              </a:rPr>
              <a:t>less</a:t>
            </a:r>
            <a:r>
              <a:rPr lang="pt-BR" sz="1400" b="1" dirty="0">
                <a:latin typeface="Courier New" panose="02070309020205020404" pitchFamily="49" charset="0"/>
                <a:cs typeface="Courier New" panose="02070309020205020404" pitchFamily="49" charset="0"/>
              </a:rPr>
              <a:t>", </a:t>
            </a:r>
            <a:r>
              <a:rPr lang="pt-BR" sz="1400" b="1" dirty="0" err="1">
                <a:latin typeface="Courier New" panose="02070309020205020404" pitchFamily="49" charset="0"/>
                <a:cs typeface="Courier New" panose="02070309020205020404" pitchFamily="49" charset="0"/>
              </a:rPr>
              <a:t>conf.level</a:t>
            </a:r>
            <a:r>
              <a:rPr lang="pt-BR" sz="1400" b="1" dirty="0">
                <a:latin typeface="Courier New" panose="02070309020205020404" pitchFamily="49" charset="0"/>
                <a:cs typeface="Courier New" panose="02070309020205020404" pitchFamily="49" charset="0"/>
              </a:rPr>
              <a:t>=.95)</a:t>
            </a:r>
          </a:p>
        </p:txBody>
      </p:sp>
      <p:pic>
        <p:nvPicPr>
          <p:cNvPr id="3" name="Imagem 2">
            <a:extLst>
              <a:ext uri="{FF2B5EF4-FFF2-40B4-BE49-F238E27FC236}">
                <a16:creationId xmlns:a16="http://schemas.microsoft.com/office/drawing/2014/main" id="{E2367FE9-3DC0-4E48-AE84-37ED1DA1081A}"/>
              </a:ext>
            </a:extLst>
          </p:cNvPr>
          <p:cNvPicPr>
            <a:picLocks noChangeAspect="1"/>
          </p:cNvPicPr>
          <p:nvPr/>
        </p:nvPicPr>
        <p:blipFill>
          <a:blip r:embed="rId4"/>
          <a:stretch>
            <a:fillRect/>
          </a:stretch>
        </p:blipFill>
        <p:spPr>
          <a:xfrm>
            <a:off x="2755816" y="1286495"/>
            <a:ext cx="5256584" cy="2016759"/>
          </a:xfrm>
          <a:prstGeom prst="rect">
            <a:avLst/>
          </a:prstGeom>
        </p:spPr>
        <p:style>
          <a:lnRef idx="2">
            <a:schemeClr val="accent4"/>
          </a:lnRef>
          <a:fillRef idx="1">
            <a:schemeClr val="lt1"/>
          </a:fillRef>
          <a:effectRef idx="0">
            <a:schemeClr val="accent4"/>
          </a:effectRef>
          <a:fontRef idx="minor">
            <a:schemeClr val="dk1"/>
          </a:fontRef>
        </p:style>
      </p:pic>
    </p:spTree>
    <p:extLst>
      <p:ext uri="{BB962C8B-B14F-4D97-AF65-F5344CB8AC3E}">
        <p14:creationId xmlns:p14="http://schemas.microsoft.com/office/powerpoint/2010/main" val="137354175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pt-BR"/>
          </a:p>
        </p:txBody>
      </p:sp>
      <p:pic>
        <p:nvPicPr>
          <p:cNvPr id="4" name="Espaço Reservado para Conteúdo 3"/>
          <p:cNvPicPr>
            <a:picLocks noGrp="1" noChangeAspect="1"/>
          </p:cNvPicPr>
          <p:nvPr>
            <p:ph idx="1"/>
          </p:nvPr>
        </p:nvPicPr>
        <p:blipFill>
          <a:blip r:embed="rId2"/>
          <a:stretch>
            <a:fillRect/>
          </a:stretch>
        </p:blipFill>
        <p:spPr>
          <a:xfrm>
            <a:off x="483078" y="274638"/>
            <a:ext cx="8265386" cy="6491985"/>
          </a:xfrm>
          <a:prstGeom prst="rect">
            <a:avLst/>
          </a:prstGeom>
        </p:spPr>
      </p:pic>
      <p:sp>
        <p:nvSpPr>
          <p:cNvPr id="3" name="Retângulo 2"/>
          <p:cNvSpPr/>
          <p:nvPr/>
        </p:nvSpPr>
        <p:spPr>
          <a:xfrm>
            <a:off x="1043608" y="908720"/>
            <a:ext cx="1152128" cy="2160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 name="Retângulo 4"/>
          <p:cNvSpPr/>
          <p:nvPr/>
        </p:nvSpPr>
        <p:spPr>
          <a:xfrm>
            <a:off x="2771800" y="764704"/>
            <a:ext cx="504056" cy="1440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CaixaDeTexto 5"/>
          <p:cNvSpPr txBox="1"/>
          <p:nvPr/>
        </p:nvSpPr>
        <p:spPr>
          <a:xfrm>
            <a:off x="6804248" y="724344"/>
            <a:ext cx="1512168" cy="584775"/>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pt-BR" sz="1600" dirty="0"/>
              <a:t>H</a:t>
            </a:r>
            <a:r>
              <a:rPr lang="pt-BR" sz="1600" baseline="-25000" dirty="0"/>
              <a:t>0</a:t>
            </a:r>
            <a:r>
              <a:rPr lang="pt-BR" sz="1600" dirty="0"/>
              <a:t>: média = v</a:t>
            </a:r>
          </a:p>
          <a:p>
            <a:r>
              <a:rPr lang="pt-BR" sz="1600" dirty="0"/>
              <a:t>H</a:t>
            </a:r>
            <a:r>
              <a:rPr lang="pt-BR" sz="1600" baseline="-25000" dirty="0"/>
              <a:t>1</a:t>
            </a:r>
            <a:r>
              <a:rPr lang="pt-BR" sz="1600" dirty="0"/>
              <a:t>: média ≠ v</a:t>
            </a:r>
          </a:p>
        </p:txBody>
      </p:sp>
      <p:sp>
        <p:nvSpPr>
          <p:cNvPr id="8" name="CaixaDeTexto 7"/>
          <p:cNvSpPr txBox="1"/>
          <p:nvPr/>
        </p:nvSpPr>
        <p:spPr>
          <a:xfrm>
            <a:off x="6804248" y="2492896"/>
            <a:ext cx="1512168" cy="584775"/>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pt-BR" sz="1600" dirty="0"/>
              <a:t>H</a:t>
            </a:r>
            <a:r>
              <a:rPr lang="pt-BR" sz="1600" baseline="-25000" dirty="0"/>
              <a:t>0</a:t>
            </a:r>
            <a:r>
              <a:rPr lang="pt-BR" sz="1600" dirty="0"/>
              <a:t>: média ≤ v</a:t>
            </a:r>
          </a:p>
          <a:p>
            <a:r>
              <a:rPr lang="pt-BR" sz="1600" dirty="0"/>
              <a:t>H</a:t>
            </a:r>
            <a:r>
              <a:rPr lang="pt-BR" sz="1600" baseline="-25000" dirty="0"/>
              <a:t>1</a:t>
            </a:r>
            <a:r>
              <a:rPr lang="pt-BR" sz="1600" dirty="0"/>
              <a:t>: média &gt; v</a:t>
            </a:r>
          </a:p>
        </p:txBody>
      </p:sp>
      <p:sp>
        <p:nvSpPr>
          <p:cNvPr id="9" name="CaixaDeTexto 8"/>
          <p:cNvSpPr txBox="1"/>
          <p:nvPr/>
        </p:nvSpPr>
        <p:spPr>
          <a:xfrm>
            <a:off x="6804248" y="4437112"/>
            <a:ext cx="1512168" cy="584775"/>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pt-BR" sz="1600" dirty="0"/>
              <a:t>H</a:t>
            </a:r>
            <a:r>
              <a:rPr lang="pt-BR" sz="1600" baseline="-25000" dirty="0"/>
              <a:t>0</a:t>
            </a:r>
            <a:r>
              <a:rPr lang="pt-BR" sz="1600" dirty="0"/>
              <a:t>: média ≥ v</a:t>
            </a:r>
          </a:p>
          <a:p>
            <a:r>
              <a:rPr lang="pt-BR" sz="1600" dirty="0"/>
              <a:t>H</a:t>
            </a:r>
            <a:r>
              <a:rPr lang="pt-BR" sz="1600" baseline="-25000" dirty="0"/>
              <a:t>1</a:t>
            </a:r>
            <a:r>
              <a:rPr lang="pt-BR" sz="1600" dirty="0"/>
              <a:t>: média &lt; v</a:t>
            </a:r>
          </a:p>
        </p:txBody>
      </p:sp>
      <p:sp>
        <p:nvSpPr>
          <p:cNvPr id="7" name="CaixaDeTexto 6">
            <a:extLst>
              <a:ext uri="{FF2B5EF4-FFF2-40B4-BE49-F238E27FC236}">
                <a16:creationId xmlns:a16="http://schemas.microsoft.com/office/drawing/2014/main" id="{267A1EA6-5CE6-4A5E-9527-0217D6595EC3}"/>
              </a:ext>
            </a:extLst>
          </p:cNvPr>
          <p:cNvSpPr txBox="1"/>
          <p:nvPr/>
        </p:nvSpPr>
        <p:spPr>
          <a:xfrm>
            <a:off x="4355976" y="908720"/>
            <a:ext cx="1512170" cy="369332"/>
          </a:xfrm>
          <a:prstGeom prst="rect">
            <a:avLst/>
          </a:prstGeom>
        </p:spPr>
        <p:style>
          <a:lnRef idx="0">
            <a:schemeClr val="accent3"/>
          </a:lnRef>
          <a:fillRef idx="3">
            <a:schemeClr val="accent3"/>
          </a:fillRef>
          <a:effectRef idx="3">
            <a:schemeClr val="accent3"/>
          </a:effectRef>
          <a:fontRef idx="minor">
            <a:schemeClr val="lt1"/>
          </a:fontRef>
        </p:style>
        <p:txBody>
          <a:bodyPr wrap="square" rtlCol="0">
            <a:spAutoFit/>
          </a:bodyPr>
          <a:lstStyle/>
          <a:p>
            <a:r>
              <a:rPr lang="pt-BR" dirty="0"/>
              <a:t>Teste bilateral</a:t>
            </a:r>
          </a:p>
        </p:txBody>
      </p:sp>
      <p:sp>
        <p:nvSpPr>
          <p:cNvPr id="10" name="CaixaDeTexto 9">
            <a:extLst>
              <a:ext uri="{FF2B5EF4-FFF2-40B4-BE49-F238E27FC236}">
                <a16:creationId xmlns:a16="http://schemas.microsoft.com/office/drawing/2014/main" id="{7D31A40A-7D1A-4173-9446-8D99335E7137}"/>
              </a:ext>
            </a:extLst>
          </p:cNvPr>
          <p:cNvSpPr txBox="1"/>
          <p:nvPr/>
        </p:nvSpPr>
        <p:spPr>
          <a:xfrm>
            <a:off x="4355976" y="2708817"/>
            <a:ext cx="1512170" cy="584775"/>
          </a:xfrm>
          <a:prstGeom prst="rect">
            <a:avLst/>
          </a:prstGeom>
        </p:spPr>
        <p:style>
          <a:lnRef idx="0">
            <a:schemeClr val="accent3"/>
          </a:lnRef>
          <a:fillRef idx="3">
            <a:schemeClr val="accent3"/>
          </a:fillRef>
          <a:effectRef idx="3">
            <a:schemeClr val="accent3"/>
          </a:effectRef>
          <a:fontRef idx="minor">
            <a:schemeClr val="lt1"/>
          </a:fontRef>
        </p:style>
        <p:txBody>
          <a:bodyPr wrap="square" rtlCol="0">
            <a:spAutoFit/>
          </a:bodyPr>
          <a:lstStyle/>
          <a:p>
            <a:pPr algn="ctr"/>
            <a:r>
              <a:rPr lang="pt-BR" sz="1600" dirty="0"/>
              <a:t>Teste unilateral à direita</a:t>
            </a:r>
          </a:p>
        </p:txBody>
      </p:sp>
      <p:sp>
        <p:nvSpPr>
          <p:cNvPr id="11" name="CaixaDeTexto 10">
            <a:extLst>
              <a:ext uri="{FF2B5EF4-FFF2-40B4-BE49-F238E27FC236}">
                <a16:creationId xmlns:a16="http://schemas.microsoft.com/office/drawing/2014/main" id="{6536E6F3-E048-4BFF-B2EB-B0ED36A0DE0F}"/>
              </a:ext>
            </a:extLst>
          </p:cNvPr>
          <p:cNvSpPr txBox="1"/>
          <p:nvPr/>
        </p:nvSpPr>
        <p:spPr>
          <a:xfrm>
            <a:off x="4344536" y="4606388"/>
            <a:ext cx="1512170" cy="584775"/>
          </a:xfrm>
          <a:prstGeom prst="rect">
            <a:avLst/>
          </a:prstGeom>
        </p:spPr>
        <p:style>
          <a:lnRef idx="0">
            <a:schemeClr val="accent3"/>
          </a:lnRef>
          <a:fillRef idx="3">
            <a:schemeClr val="accent3"/>
          </a:fillRef>
          <a:effectRef idx="3">
            <a:schemeClr val="accent3"/>
          </a:effectRef>
          <a:fontRef idx="minor">
            <a:schemeClr val="lt1"/>
          </a:fontRef>
        </p:style>
        <p:txBody>
          <a:bodyPr wrap="square" rtlCol="0">
            <a:spAutoFit/>
          </a:bodyPr>
          <a:lstStyle/>
          <a:p>
            <a:pPr algn="ctr"/>
            <a:r>
              <a:rPr lang="pt-BR" sz="1600" dirty="0"/>
              <a:t>Teste unilateral à esquerda</a:t>
            </a:r>
          </a:p>
        </p:txBody>
      </p:sp>
      <p:cxnSp>
        <p:nvCxnSpPr>
          <p:cNvPr id="13" name="Conector reto 12">
            <a:extLst>
              <a:ext uri="{FF2B5EF4-FFF2-40B4-BE49-F238E27FC236}">
                <a16:creationId xmlns:a16="http://schemas.microsoft.com/office/drawing/2014/main" id="{2A1A713D-C478-4D01-BDE6-FEFEAAD29DB4}"/>
              </a:ext>
            </a:extLst>
          </p:cNvPr>
          <p:cNvCxnSpPr>
            <a:cxnSpLocks/>
          </p:cNvCxnSpPr>
          <p:nvPr/>
        </p:nvCxnSpPr>
        <p:spPr>
          <a:xfrm>
            <a:off x="6804248" y="1741167"/>
            <a:ext cx="0" cy="1938921"/>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Conector reto 14">
            <a:extLst>
              <a:ext uri="{FF2B5EF4-FFF2-40B4-BE49-F238E27FC236}">
                <a16:creationId xmlns:a16="http://schemas.microsoft.com/office/drawing/2014/main" id="{C44F291C-06DB-4920-BDC3-0AC53AA1275F}"/>
              </a:ext>
            </a:extLst>
          </p:cNvPr>
          <p:cNvCxnSpPr>
            <a:cxnSpLocks/>
          </p:cNvCxnSpPr>
          <p:nvPr/>
        </p:nvCxnSpPr>
        <p:spPr>
          <a:xfrm flipH="1">
            <a:off x="3336425" y="1807880"/>
            <a:ext cx="72008" cy="3744416"/>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055361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57200" y="35849"/>
            <a:ext cx="8229600" cy="1143000"/>
          </a:xfrm>
        </p:spPr>
        <p:txBody>
          <a:bodyPr>
            <a:normAutofit/>
          </a:bodyPr>
          <a:lstStyle/>
          <a:p>
            <a:r>
              <a:rPr lang="pt-BR" dirty="0"/>
              <a:t>Teste z bilateral para </a:t>
            </a:r>
            <a:r>
              <a:rPr lang="pt-BR" dirty="0">
                <a:solidFill>
                  <a:prstClr val="black"/>
                </a:solidFill>
              </a:rPr>
              <a:t>uma condição</a:t>
            </a:r>
            <a:endParaRPr lang="pt-BR" dirty="0"/>
          </a:p>
        </p:txBody>
      </p:sp>
      <mc:AlternateContent xmlns:mc="http://schemas.openxmlformats.org/markup-compatibility/2006" xmlns:a14="http://schemas.microsoft.com/office/drawing/2010/main">
        <mc:Choice Requires="a14">
          <p:sp>
            <p:nvSpPr>
              <p:cNvPr id="3" name="Espaço Reservado para Conteúdo 2"/>
              <p:cNvSpPr>
                <a:spLocks noGrp="1"/>
              </p:cNvSpPr>
              <p:nvPr>
                <p:ph idx="1"/>
              </p:nvPr>
            </p:nvSpPr>
            <p:spPr>
              <a:xfrm>
                <a:off x="910952" y="1052736"/>
                <a:ext cx="7477472" cy="5562519"/>
              </a:xfrm>
            </p:spPr>
            <p:txBody>
              <a:bodyPr>
                <a:normAutofit fontScale="32500" lnSpcReduction="20000"/>
              </a:bodyPr>
              <a:lstStyle/>
              <a:p>
                <a:pPr marL="0" indent="0">
                  <a:buNone/>
                </a:pPr>
                <a:r>
                  <a:rPr lang="pt-BR" sz="5600" i="1" dirty="0"/>
                  <a:t>Teste</a:t>
                </a:r>
              </a:p>
              <a:p>
                <a:r>
                  <a:rPr lang="pt-BR" sz="5600" dirty="0"/>
                  <a:t>Média populacional </a:t>
                </a:r>
                <a:r>
                  <a:rPr lang="el-GR" sz="5600" dirty="0"/>
                  <a:t>μ</a:t>
                </a:r>
                <a:r>
                  <a:rPr lang="pt-BR" sz="5600" dirty="0"/>
                  <a:t> = 177cm hipotetizada</a:t>
                </a:r>
              </a:p>
              <a:p>
                <a:pPr marL="0" indent="0">
                  <a:buNone/>
                </a:pPr>
                <a:r>
                  <a:rPr lang="pt-BR" sz="5600" i="1" dirty="0"/>
                  <a:t>Suposições</a:t>
                </a:r>
              </a:p>
              <a:p>
                <a:r>
                  <a:rPr lang="pt-BR" sz="5600" dirty="0"/>
                  <a:t>Estatura tem distribuição normal</a:t>
                </a:r>
              </a:p>
              <a:p>
                <a:r>
                  <a:rPr lang="pt-BR" sz="5600" dirty="0"/>
                  <a:t>Desvio-padrão </a:t>
                </a:r>
                <a:r>
                  <a:rPr lang="el-GR" sz="5600" dirty="0"/>
                  <a:t>σ</a:t>
                </a:r>
                <a:r>
                  <a:rPr lang="pt-BR" sz="5600" dirty="0"/>
                  <a:t>=7cm conhecido </a:t>
                </a:r>
              </a:p>
              <a:p>
                <a:r>
                  <a:rPr lang="pt-BR" sz="5600" dirty="0"/>
                  <a:t>n = 4 observações independentes: 169, 174, 175, 186</a:t>
                </a:r>
              </a:p>
              <a:p>
                <a:r>
                  <a:rPr lang="pt-BR" sz="5600" dirty="0"/>
                  <a:t>Teste bilateral</a:t>
                </a:r>
              </a:p>
              <a:p>
                <a:r>
                  <a:rPr lang="pt-BR" sz="5600" dirty="0"/>
                  <a:t>Nível de confiança adotado de 95% (ou nível de significância de 5%)</a:t>
                </a:r>
              </a:p>
              <a:p>
                <a:pPr marL="0" indent="0">
                  <a:buNone/>
                </a:pPr>
                <a:r>
                  <a:rPr lang="pt-BR" sz="5600" i="1" dirty="0"/>
                  <a:t>Hipóteses</a:t>
                </a:r>
                <a:r>
                  <a:rPr lang="pt-BR" sz="5600" dirty="0"/>
                  <a:t> </a:t>
                </a:r>
              </a:p>
              <a:p>
                <a:pPr marL="342900" lvl="1" indent="-342900">
                  <a:buFont typeface="Arial" pitchFamily="34" charset="0"/>
                  <a:buChar char="•"/>
                </a:pPr>
                <a:r>
                  <a:rPr lang="pt-BR" sz="5600" dirty="0"/>
                  <a:t>H</a:t>
                </a:r>
                <a:r>
                  <a:rPr lang="pt-BR" sz="5600" baseline="-25000" dirty="0"/>
                  <a:t>0</a:t>
                </a:r>
                <a:r>
                  <a:rPr lang="pt-BR" sz="5600" dirty="0"/>
                  <a:t>: </a:t>
                </a:r>
                <a:r>
                  <a:rPr lang="el-GR" sz="5600" dirty="0"/>
                  <a:t>μ</a:t>
                </a:r>
                <a:r>
                  <a:rPr lang="pt-BR" sz="5600" dirty="0"/>
                  <a:t> – 177 = 0 (ausência de efeito)</a:t>
                </a:r>
              </a:p>
              <a:p>
                <a:pPr marL="342900" lvl="1" indent="-342900">
                  <a:buFont typeface="Arial" pitchFamily="34" charset="0"/>
                  <a:buChar char="•"/>
                </a:pPr>
                <a:r>
                  <a:rPr lang="pt-BR" sz="5600" dirty="0"/>
                  <a:t>H</a:t>
                </a:r>
                <a:r>
                  <a:rPr lang="pt-BR" sz="5600" baseline="-25000" dirty="0"/>
                  <a:t>1</a:t>
                </a:r>
                <a:r>
                  <a:rPr lang="pt-BR" sz="5600" dirty="0"/>
                  <a:t>: </a:t>
                </a:r>
                <a:r>
                  <a:rPr lang="el-GR" sz="5600" dirty="0"/>
                  <a:t>μ</a:t>
                </a:r>
                <a:r>
                  <a:rPr lang="pt-BR" sz="5600" dirty="0"/>
                  <a:t> – 177 ≠ 0</a:t>
                </a:r>
              </a:p>
              <a:p>
                <a:pPr marL="0" indent="0">
                  <a:buNone/>
                </a:pPr>
                <a:r>
                  <a:rPr lang="pt-BR" sz="5600" i="1" dirty="0"/>
                  <a:t>Estatísticas</a:t>
                </a:r>
                <a:r>
                  <a:rPr lang="pt-BR" sz="5600" dirty="0"/>
                  <a:t> </a:t>
                </a:r>
              </a:p>
              <a:p>
                <a:pPr marL="342900" lvl="1" indent="-342900">
                  <a:buFont typeface="Arial" pitchFamily="34" charset="0"/>
                  <a:buChar char="•"/>
                </a:pPr>
                <a14:m>
                  <m:oMath xmlns:m="http://schemas.openxmlformats.org/officeDocument/2006/math">
                    <m:acc>
                      <m:accPr>
                        <m:chr m:val="̅"/>
                        <m:ctrlPr>
                          <a:rPr lang="pt-BR" sz="6000" i="1" dirty="0">
                            <a:latin typeface="Cambria Math" panose="02040503050406030204" pitchFamily="18" charset="0"/>
                          </a:rPr>
                        </m:ctrlPr>
                      </m:accPr>
                      <m:e>
                        <m:r>
                          <a:rPr lang="pt-BR" sz="6000" i="1" dirty="0">
                            <a:latin typeface="Cambria Math" panose="02040503050406030204" pitchFamily="18" charset="0"/>
                          </a:rPr>
                          <m:t>𝑋</m:t>
                        </m:r>
                      </m:e>
                    </m:acc>
                  </m:oMath>
                </a14:m>
                <a:r>
                  <a:rPr lang="pt-BR" sz="5600" dirty="0"/>
                  <a:t> = (169 + 174 + 175 + 186)/4 = 176</a:t>
                </a:r>
              </a:p>
              <a:p>
                <a:pPr marL="342900" lvl="1" indent="-342900">
                  <a:buFont typeface="Arial" pitchFamily="34" charset="0"/>
                  <a:buChar char="•"/>
                </a:pPr>
                <a:r>
                  <a:rPr lang="pt-BR" sz="5600" dirty="0"/>
                  <a:t>EP = </a:t>
                </a:r>
                <a14:m>
                  <m:oMath xmlns:m="http://schemas.openxmlformats.org/officeDocument/2006/math">
                    <m:f>
                      <m:fPr>
                        <m:ctrlPr>
                          <a:rPr lang="pt-BR" sz="5600" i="1">
                            <a:latin typeface="Cambria Math" panose="02040503050406030204" pitchFamily="18" charset="0"/>
                          </a:rPr>
                        </m:ctrlPr>
                      </m:fPr>
                      <m:num>
                        <m:r>
                          <a:rPr lang="pt-BR" sz="5600">
                            <a:latin typeface="Cambria Math" panose="02040503050406030204" pitchFamily="18" charset="0"/>
                          </a:rPr>
                          <m:t>𝜎</m:t>
                        </m:r>
                      </m:num>
                      <m:den>
                        <m:rad>
                          <m:radPr>
                            <m:degHide m:val="on"/>
                            <m:ctrlPr>
                              <a:rPr lang="pt-BR" sz="5600" i="1">
                                <a:latin typeface="Cambria Math" panose="02040503050406030204" pitchFamily="18" charset="0"/>
                              </a:rPr>
                            </m:ctrlPr>
                          </m:radPr>
                          <m:deg/>
                          <m:e>
                            <m:r>
                              <a:rPr lang="pt-BR" sz="5600">
                                <a:latin typeface="Cambria Math" panose="02040503050406030204" pitchFamily="18" charset="0"/>
                              </a:rPr>
                              <m:t>𝑛</m:t>
                            </m:r>
                          </m:e>
                        </m:rad>
                      </m:den>
                    </m:f>
                    <m:r>
                      <a:rPr lang="pt-BR" sz="5600">
                        <a:latin typeface="Cambria Math" panose="02040503050406030204" pitchFamily="18" charset="0"/>
                      </a:rPr>
                      <m:t>=</m:t>
                    </m:r>
                    <m:r>
                      <a:rPr lang="pt-BR" sz="5600" b="0" i="0" smtClean="0">
                        <a:latin typeface="Cambria Math" panose="02040503050406030204" pitchFamily="18" charset="0"/>
                      </a:rPr>
                      <m:t>3,5</m:t>
                    </m:r>
                  </m:oMath>
                </a14:m>
                <a:endParaRPr lang="pt-BR" sz="5600" dirty="0"/>
              </a:p>
              <a:p>
                <a:pPr marL="342900" lvl="1" indent="-342900">
                  <a:buFont typeface="Arial" pitchFamily="34" charset="0"/>
                  <a:buChar char="•"/>
                </a:pPr>
                <a:r>
                  <a:rPr lang="pt-BR" sz="5600" dirty="0"/>
                  <a:t>IC95(</a:t>
                </a:r>
                <a:r>
                  <a:rPr lang="el-GR" sz="5600" dirty="0"/>
                  <a:t>μ</a:t>
                </a:r>
                <a:r>
                  <a:rPr lang="pt-BR" sz="5600" dirty="0"/>
                  <a:t>) = [169,14; 182,86]</a:t>
                </a:r>
              </a:p>
              <a:p>
                <a:pPr marL="342900" lvl="1" indent="-342900">
                  <a:buFont typeface="Arial" pitchFamily="34" charset="0"/>
                  <a:buChar char="•"/>
                </a:pPr>
                <a:r>
                  <a:rPr lang="pt-BR" sz="5600" dirty="0"/>
                  <a:t>Estatística de teste z = </a:t>
                </a:r>
                <a14:m>
                  <m:oMath xmlns:m="http://schemas.openxmlformats.org/officeDocument/2006/math">
                    <m:f>
                      <m:fPr>
                        <m:ctrlPr>
                          <a:rPr lang="pt-BR" sz="5600" i="1">
                            <a:latin typeface="Cambria Math" panose="02040503050406030204" pitchFamily="18" charset="0"/>
                          </a:rPr>
                        </m:ctrlPr>
                      </m:fPr>
                      <m:num>
                        <m:acc>
                          <m:accPr>
                            <m:chr m:val="̅"/>
                            <m:ctrlPr>
                              <a:rPr lang="pt-BR" sz="6000" i="1" dirty="0">
                                <a:latin typeface="Cambria Math" panose="02040503050406030204" pitchFamily="18" charset="0"/>
                              </a:rPr>
                            </m:ctrlPr>
                          </m:accPr>
                          <m:e>
                            <m:r>
                              <a:rPr lang="pt-BR" sz="6000" i="1" dirty="0">
                                <a:latin typeface="Cambria Math" panose="02040503050406030204" pitchFamily="18" charset="0"/>
                              </a:rPr>
                              <m:t>𝑋</m:t>
                            </m:r>
                          </m:e>
                        </m:acc>
                        <m:r>
                          <a:rPr lang="pt-BR" sz="5600">
                            <a:latin typeface="Cambria Math" panose="02040503050406030204" pitchFamily="18" charset="0"/>
                          </a:rPr>
                          <m:t>−177</m:t>
                        </m:r>
                      </m:num>
                      <m:den>
                        <m:r>
                          <a:rPr lang="pt-BR" sz="5600">
                            <a:latin typeface="Cambria Math" panose="02040503050406030204" pitchFamily="18" charset="0"/>
                          </a:rPr>
                          <m:t>𝐸𝑃</m:t>
                        </m:r>
                      </m:den>
                    </m:f>
                    <m:r>
                      <a:rPr lang="pt-BR" sz="5600">
                        <a:latin typeface="Cambria Math" panose="02040503050406030204" pitchFamily="18" charset="0"/>
                      </a:rPr>
                      <m:t>=−</m:t>
                    </m:r>
                    <m:r>
                      <a:rPr lang="pt-BR" sz="5600" b="0" i="0" smtClean="0">
                        <a:latin typeface="Cambria Math" panose="02040503050406030204" pitchFamily="18" charset="0"/>
                      </a:rPr>
                      <m:t>0,29</m:t>
                    </m:r>
                  </m:oMath>
                </a14:m>
                <a:endParaRPr lang="pt-BR" sz="5600" dirty="0"/>
              </a:p>
              <a:p>
                <a:pPr marL="0" indent="0">
                  <a:buNone/>
                </a:pPr>
                <a:r>
                  <a:rPr lang="pt-BR" sz="5600" i="1" dirty="0"/>
                  <a:t>Decisão</a:t>
                </a:r>
                <a:endParaRPr lang="pt-BR" sz="5600" i="1" baseline="-25000" dirty="0"/>
              </a:p>
              <a:p>
                <a:r>
                  <a:rPr lang="pt-BR" sz="5600" dirty="0"/>
                  <a:t>Como |z| = 0,29 &lt; 1,96, não rejeitar H</a:t>
                </a:r>
                <a:r>
                  <a:rPr lang="pt-BR" sz="5600" baseline="-25000" dirty="0"/>
                  <a:t>0 </a:t>
                </a:r>
                <a:r>
                  <a:rPr lang="pt-BR" sz="5600" dirty="0"/>
                  <a:t>ou</a:t>
                </a:r>
              </a:p>
              <a:p>
                <a:r>
                  <a:rPr lang="pt-BR" sz="5600" dirty="0"/>
                  <a:t>Como IC95 contém 177, não rejeitar H</a:t>
                </a:r>
                <a:r>
                  <a:rPr lang="pt-BR" sz="5600" baseline="-25000" dirty="0"/>
                  <a:t>0</a:t>
                </a:r>
                <a:endParaRPr lang="pt-BR" sz="5600" dirty="0"/>
              </a:p>
              <a:p>
                <a:endParaRPr lang="pt-BR" sz="4000" dirty="0"/>
              </a:p>
              <a:p>
                <a:endParaRPr lang="pt-BR" dirty="0"/>
              </a:p>
            </p:txBody>
          </p:sp>
        </mc:Choice>
        <mc:Fallback xmlns="">
          <p:sp>
            <p:nvSpPr>
              <p:cNvPr id="3" name="Espaço Reservado para Conteúdo 2"/>
              <p:cNvSpPr>
                <a:spLocks noGrp="1" noRot="1" noChangeAspect="1" noMove="1" noResize="1" noEditPoints="1" noAdjustHandles="1" noChangeArrowheads="1" noChangeShapeType="1" noTextEdit="1"/>
              </p:cNvSpPr>
              <p:nvPr>
                <p:ph idx="1"/>
              </p:nvPr>
            </p:nvSpPr>
            <p:spPr>
              <a:xfrm>
                <a:off x="910952" y="1052736"/>
                <a:ext cx="7477472" cy="5562519"/>
              </a:xfrm>
              <a:blipFill>
                <a:blip r:embed="rId2"/>
                <a:stretch>
                  <a:fillRect l="-733" t="-1535" b="-1864"/>
                </a:stretch>
              </a:blipFill>
            </p:spPr>
            <p:txBody>
              <a:bodyPr/>
              <a:lstStyle/>
              <a:p>
                <a:r>
                  <a:rPr lang="pt-BR">
                    <a:noFill/>
                  </a:rPr>
                  <a:t> </a:t>
                </a:r>
              </a:p>
            </p:txBody>
          </p:sp>
        </mc:Fallback>
      </mc:AlternateContent>
    </p:spTree>
    <p:extLst>
      <p:ext uri="{BB962C8B-B14F-4D97-AF65-F5344CB8AC3E}">
        <p14:creationId xmlns:p14="http://schemas.microsoft.com/office/powerpoint/2010/main" val="185810873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735550"/>
          </a:xfrm>
        </p:spPr>
        <p:txBody>
          <a:bodyPr>
            <a:noAutofit/>
          </a:bodyPr>
          <a:lstStyle/>
          <a:p>
            <a:r>
              <a:rPr lang="pt-BR" sz="3600" dirty="0"/>
              <a:t>Teste Z unilateral</a:t>
            </a:r>
            <a:br>
              <a:rPr lang="pt-BR" sz="3600" dirty="0"/>
            </a:br>
            <a:r>
              <a:rPr lang="pt-BR" sz="3600" dirty="0"/>
              <a:t>Valor-p unilateral (</a:t>
            </a:r>
            <a:r>
              <a:rPr lang="pt-BR" sz="3600" dirty="0" err="1"/>
              <a:t>greater</a:t>
            </a:r>
            <a:r>
              <a:rPr lang="pt-BR" sz="3600" dirty="0"/>
              <a:t>)</a:t>
            </a:r>
          </a:p>
        </p:txBody>
      </p:sp>
      <mc:AlternateContent xmlns:mc="http://schemas.openxmlformats.org/markup-compatibility/2006" xmlns:a14="http://schemas.microsoft.com/office/drawing/2010/main">
        <mc:Choice Requires="a14">
          <p:sp>
            <p:nvSpPr>
              <p:cNvPr id="3" name="Espaço Reservado para Conteúdo 2"/>
              <p:cNvSpPr>
                <a:spLocks noGrp="1"/>
              </p:cNvSpPr>
              <p:nvPr>
                <p:ph idx="1"/>
              </p:nvPr>
            </p:nvSpPr>
            <p:spPr>
              <a:xfrm>
                <a:off x="457200" y="1196752"/>
                <a:ext cx="8229600" cy="5184576"/>
              </a:xfrm>
            </p:spPr>
            <p:txBody>
              <a:bodyPr>
                <a:noAutofit/>
              </a:bodyPr>
              <a:lstStyle/>
              <a:p>
                <a:pPr marL="0" indent="0">
                  <a:buNone/>
                </a:pPr>
                <a:r>
                  <a:rPr lang="pt-BR" sz="1400" dirty="0"/>
                  <a:t>A distribuição da estatura do homem brasileiro de 19 anos de 2016 é normal com desvio-padrão </a:t>
                </a:r>
                <a14:m>
                  <m:oMath xmlns:m="http://schemas.openxmlformats.org/officeDocument/2006/math">
                    <m:r>
                      <a:rPr lang="pt-BR" sz="1400" i="1">
                        <a:latin typeface="Cambria Math" panose="02040503050406030204" pitchFamily="18" charset="0"/>
                        <a:ea typeface="Cambria Math" panose="02040503050406030204" pitchFamily="18" charset="0"/>
                      </a:rPr>
                      <m:t>𝜎</m:t>
                    </m:r>
                  </m:oMath>
                </a14:m>
                <a:r>
                  <a:rPr lang="pt-BR" sz="1400" dirty="0"/>
                  <a:t>=7cm. </a:t>
                </a:r>
              </a:p>
              <a:p>
                <a:pPr marL="0" indent="0">
                  <a:buNone/>
                </a:pPr>
                <a:r>
                  <a:rPr lang="pt-BR" sz="1400" dirty="0"/>
                  <a:t>Testar se a média populacional </a:t>
                </a:r>
                <a:r>
                  <a:rPr lang="el-GR" sz="1400" dirty="0"/>
                  <a:t>μ</a:t>
                </a:r>
                <a:r>
                  <a:rPr lang="pt-BR" sz="1400" dirty="0"/>
                  <a:t> é menor ou igual a  </a:t>
                </a:r>
                <a:r>
                  <a:rPr lang="el-GR" sz="1400" dirty="0"/>
                  <a:t>μ</a:t>
                </a:r>
                <a:r>
                  <a:rPr lang="pt-BR" sz="1400" baseline="-25000" dirty="0"/>
                  <a:t>0</a:t>
                </a:r>
                <a:r>
                  <a:rPr lang="pt-BR" sz="1400" dirty="0"/>
                  <a:t> = 177cm hipotetizada pelo pesquisador.</a:t>
                </a:r>
              </a:p>
              <a:p>
                <a:pPr marL="0" indent="0">
                  <a:buNone/>
                </a:pPr>
                <a:r>
                  <a:rPr lang="pt-BR" sz="1400" dirty="0"/>
                  <a:t>Quatro participantes desse grupo tiveram suas estaturas medidas, cujos valores em centímetro são: 175,186,169,174.</a:t>
                </a:r>
              </a:p>
              <a:p>
                <a:pPr marL="0" indent="0">
                  <a:buNone/>
                </a:pPr>
                <a:r>
                  <a:rPr lang="pt-BR" sz="1400" i="1" dirty="0"/>
                  <a:t>Hipóteses</a:t>
                </a:r>
              </a:p>
              <a:p>
                <a:r>
                  <a:rPr lang="pt-BR" sz="1400" dirty="0"/>
                  <a:t>H</a:t>
                </a:r>
                <a:r>
                  <a:rPr lang="pt-BR" sz="1400" baseline="-25000" dirty="0"/>
                  <a:t>0</a:t>
                </a:r>
                <a:r>
                  <a:rPr lang="pt-BR" sz="1400" dirty="0"/>
                  <a:t>: </a:t>
                </a:r>
                <a:r>
                  <a:rPr lang="el-GR" sz="1400" dirty="0"/>
                  <a:t>μ</a:t>
                </a:r>
                <a:r>
                  <a:rPr lang="pt-BR" sz="1400" dirty="0"/>
                  <a:t> = 177 </a:t>
                </a:r>
              </a:p>
              <a:p>
                <a:r>
                  <a:rPr lang="pt-BR" sz="1400" dirty="0"/>
                  <a:t>H</a:t>
                </a:r>
                <a:r>
                  <a:rPr lang="pt-BR" sz="1400" baseline="-25000" dirty="0"/>
                  <a:t>1</a:t>
                </a:r>
                <a:r>
                  <a:rPr lang="pt-BR" sz="1400" dirty="0"/>
                  <a:t>: </a:t>
                </a:r>
                <a:r>
                  <a:rPr lang="el-GR" sz="1400" dirty="0"/>
                  <a:t>μ</a:t>
                </a:r>
                <a:r>
                  <a:rPr lang="pt-BR" sz="1400" dirty="0"/>
                  <a:t> &gt; 177</a:t>
                </a:r>
              </a:p>
              <a:p>
                <a:pPr marL="0" indent="0">
                  <a:buNone/>
                </a:pPr>
                <a:r>
                  <a:rPr lang="pt-BR" sz="1400" i="1" dirty="0"/>
                  <a:t>Estatísticas</a:t>
                </a:r>
              </a:p>
              <a:p>
                <a14:m>
                  <m:oMath xmlns:m="http://schemas.openxmlformats.org/officeDocument/2006/math">
                    <m:acc>
                      <m:accPr>
                        <m:chr m:val="̅"/>
                        <m:ctrlPr>
                          <a:rPr lang="pt-BR" sz="1400" i="1" dirty="0">
                            <a:latin typeface="Cambria Math" panose="02040503050406030204" pitchFamily="18" charset="0"/>
                          </a:rPr>
                        </m:ctrlPr>
                      </m:accPr>
                      <m:e>
                        <m:r>
                          <a:rPr lang="pt-BR" sz="1400" i="1" dirty="0">
                            <a:latin typeface="Cambria Math" panose="02040503050406030204" pitchFamily="18" charset="0"/>
                          </a:rPr>
                          <m:t>𝑋</m:t>
                        </m:r>
                      </m:e>
                    </m:acc>
                  </m:oMath>
                </a14:m>
                <a:r>
                  <a:rPr lang="pt-BR" sz="1400" dirty="0"/>
                  <a:t> = (175+186+169+174)/4 = 176</a:t>
                </a:r>
              </a:p>
              <a:p>
                <a:r>
                  <a:rPr lang="pt-BR" sz="1400" dirty="0"/>
                  <a:t>EP = </a:t>
                </a:r>
                <a14:m>
                  <m:oMath xmlns:m="http://schemas.openxmlformats.org/officeDocument/2006/math">
                    <m:f>
                      <m:fPr>
                        <m:ctrlPr>
                          <a:rPr lang="pt-BR" sz="1400" i="1">
                            <a:latin typeface="Cambria Math" panose="02040503050406030204" pitchFamily="18" charset="0"/>
                          </a:rPr>
                        </m:ctrlPr>
                      </m:fPr>
                      <m:num>
                        <m:r>
                          <a:rPr lang="pt-BR" sz="1400" i="1">
                            <a:latin typeface="Cambria Math" panose="02040503050406030204" pitchFamily="18" charset="0"/>
                            <a:ea typeface="Cambria Math" panose="02040503050406030204" pitchFamily="18" charset="0"/>
                          </a:rPr>
                          <m:t>𝜎</m:t>
                        </m:r>
                      </m:num>
                      <m:den>
                        <m:rad>
                          <m:radPr>
                            <m:degHide m:val="on"/>
                            <m:ctrlPr>
                              <a:rPr lang="pt-BR" sz="1400" i="1">
                                <a:latin typeface="Cambria Math" panose="02040503050406030204" pitchFamily="18" charset="0"/>
                              </a:rPr>
                            </m:ctrlPr>
                          </m:radPr>
                          <m:deg/>
                          <m:e>
                            <m:r>
                              <a:rPr lang="pt-BR" sz="1400" i="1">
                                <a:latin typeface="Cambria Math" panose="02040503050406030204" pitchFamily="18" charset="0"/>
                              </a:rPr>
                              <m:t>𝑛</m:t>
                            </m:r>
                          </m:e>
                        </m:rad>
                      </m:den>
                    </m:f>
                    <m:r>
                      <a:rPr lang="pt-BR" sz="1400" i="1">
                        <a:latin typeface="Cambria Math" panose="02040503050406030204" pitchFamily="18" charset="0"/>
                      </a:rPr>
                      <m:t>=3,5</m:t>
                    </m:r>
                  </m:oMath>
                </a14:m>
                <a:endParaRPr lang="pt-BR" sz="1400" dirty="0"/>
              </a:p>
              <a:p>
                <a:r>
                  <a:rPr lang="pt-BR" sz="1400" dirty="0"/>
                  <a:t>IC95(</a:t>
                </a:r>
                <a:r>
                  <a:rPr lang="el-GR" sz="1400" dirty="0"/>
                  <a:t>μ</a:t>
                </a:r>
                <a:r>
                  <a:rPr lang="pt-BR" sz="1400" dirty="0"/>
                  <a:t>) = [176-1,64×3,5; ∞] </a:t>
                </a:r>
                <a:br>
                  <a:rPr lang="pt-BR" sz="1400" dirty="0"/>
                </a:br>
                <a:r>
                  <a:rPr lang="pt-BR" sz="1400" dirty="0"/>
                  <a:t>              = [170,24; ∞]</a:t>
                </a:r>
              </a:p>
              <a:p>
                <a:r>
                  <a:rPr lang="pt-BR" sz="1400" dirty="0"/>
                  <a:t>Estatística de teste z = </a:t>
                </a:r>
                <a14:m>
                  <m:oMath xmlns:m="http://schemas.openxmlformats.org/officeDocument/2006/math">
                    <m:f>
                      <m:fPr>
                        <m:ctrlPr>
                          <a:rPr lang="pt-BR" sz="1400" i="1">
                            <a:latin typeface="Cambria Math" panose="02040503050406030204" pitchFamily="18" charset="0"/>
                          </a:rPr>
                        </m:ctrlPr>
                      </m:fPr>
                      <m:num>
                        <m:acc>
                          <m:accPr>
                            <m:chr m:val="̅"/>
                            <m:ctrlPr>
                              <a:rPr lang="pt-BR" sz="1400" i="1" dirty="0">
                                <a:latin typeface="Cambria Math" panose="02040503050406030204" pitchFamily="18" charset="0"/>
                              </a:rPr>
                            </m:ctrlPr>
                          </m:accPr>
                          <m:e>
                            <m:r>
                              <a:rPr lang="pt-BR" sz="1400" i="1" dirty="0">
                                <a:latin typeface="Cambria Math" panose="02040503050406030204" pitchFamily="18" charset="0"/>
                              </a:rPr>
                              <m:t>𝑋</m:t>
                            </m:r>
                          </m:e>
                        </m:acc>
                        <m:r>
                          <a:rPr lang="pt-BR" sz="1400" i="1">
                            <a:latin typeface="Cambria Math" panose="02040503050406030204" pitchFamily="18" charset="0"/>
                          </a:rPr>
                          <m:t>−177</m:t>
                        </m:r>
                      </m:num>
                      <m:den>
                        <m:r>
                          <a:rPr lang="pt-BR" sz="1400" i="1">
                            <a:latin typeface="Cambria Math" panose="02040503050406030204" pitchFamily="18" charset="0"/>
                          </a:rPr>
                          <m:t>𝐸𝑃</m:t>
                        </m:r>
                      </m:den>
                    </m:f>
                    <m:r>
                      <a:rPr lang="pt-BR" sz="1400">
                        <a:latin typeface="Cambria Math" panose="02040503050406030204" pitchFamily="18" charset="0"/>
                      </a:rPr>
                      <m:t>=</m:t>
                    </m:r>
                    <m:f>
                      <m:fPr>
                        <m:ctrlPr>
                          <a:rPr lang="pt-BR" sz="1400" i="1">
                            <a:latin typeface="Cambria Math" panose="02040503050406030204" pitchFamily="18" charset="0"/>
                          </a:rPr>
                        </m:ctrlPr>
                      </m:fPr>
                      <m:num>
                        <m:r>
                          <a:rPr lang="pt-BR" sz="1400" i="1">
                            <a:latin typeface="Cambria Math" panose="02040503050406030204" pitchFamily="18" charset="0"/>
                          </a:rPr>
                          <m:t>176−177</m:t>
                        </m:r>
                      </m:num>
                      <m:den>
                        <m:r>
                          <a:rPr lang="pt-BR" sz="1400" i="1">
                            <a:latin typeface="Cambria Math" panose="02040503050406030204" pitchFamily="18" charset="0"/>
                          </a:rPr>
                          <m:t>3,5</m:t>
                        </m:r>
                      </m:den>
                    </m:f>
                    <m:r>
                      <a:rPr lang="pt-BR" sz="1400" i="1">
                        <a:latin typeface="Cambria Math" panose="02040503050406030204" pitchFamily="18" charset="0"/>
                      </a:rPr>
                      <m:t>=</m:t>
                    </m:r>
                    <m:r>
                      <a:rPr lang="pt-BR" sz="1400">
                        <a:latin typeface="Cambria Math" panose="02040503050406030204" pitchFamily="18" charset="0"/>
                      </a:rPr>
                      <m:t>−0,29</m:t>
                    </m:r>
                  </m:oMath>
                </a14:m>
                <a:endParaRPr lang="pt-BR" sz="1400" dirty="0"/>
              </a:p>
              <a:p>
                <a:pPr marL="0" indent="0">
                  <a:buNone/>
                </a:pPr>
                <a:r>
                  <a:rPr lang="pt-BR" sz="1400" i="1" dirty="0"/>
                  <a:t>Decisão</a:t>
                </a:r>
                <a:r>
                  <a:rPr lang="pt-BR" sz="1400" dirty="0"/>
                  <a:t> </a:t>
                </a:r>
              </a:p>
              <a:p>
                <a:r>
                  <a:rPr lang="pt-BR" sz="1400" dirty="0"/>
                  <a:t>Como z = -0,29 &lt; 1,645, não rejeitar H</a:t>
                </a:r>
                <a:r>
                  <a:rPr lang="pt-BR" sz="1400" baseline="-25000" dirty="0"/>
                  <a:t>0  </a:t>
                </a:r>
                <a:r>
                  <a:rPr lang="pt-BR" sz="1400" dirty="0"/>
                  <a:t>ou</a:t>
                </a:r>
              </a:p>
              <a:p>
                <a:r>
                  <a:rPr lang="pt-BR" sz="1400" dirty="0"/>
                  <a:t>Como IC95 contém 177, não rejeitar H</a:t>
                </a:r>
                <a:r>
                  <a:rPr lang="pt-BR" sz="1400" baseline="-25000" dirty="0"/>
                  <a:t>0  </a:t>
                </a:r>
                <a:r>
                  <a:rPr lang="pt-BR" sz="1400" dirty="0"/>
                  <a:t>ou</a:t>
                </a:r>
                <a:endParaRPr lang="pt-BR" sz="1400" baseline="-25000" dirty="0"/>
              </a:p>
              <a:p>
                <a:r>
                  <a:rPr lang="pt-BR" sz="1400" dirty="0"/>
                  <a:t>Como a probabilidade de escores-z serem mais extremos à direita de -0,29, i.e., </a:t>
                </a:r>
                <a:br>
                  <a:rPr lang="pt-BR" sz="1400" dirty="0"/>
                </a:br>
                <a:r>
                  <a:rPr lang="pt-BR" sz="1400" dirty="0"/>
                  <a:t>o valor-p unilateral = 0,614 (= </a:t>
                </a:r>
                <a:r>
                  <a:rPr lang="en-US" sz="1400" dirty="0"/>
                  <a:t>pnorm(-0.29, mean=0, </a:t>
                </a:r>
                <a:r>
                  <a:rPr lang="en-US" sz="1400" dirty="0" err="1"/>
                  <a:t>sd</a:t>
                </a:r>
                <a:r>
                  <a:rPr lang="en-US" sz="1400" dirty="0"/>
                  <a:t>=1, </a:t>
                </a:r>
                <a:r>
                  <a:rPr lang="en-US" sz="1400" dirty="0" err="1"/>
                  <a:t>lower.tail</a:t>
                </a:r>
                <a:r>
                  <a:rPr lang="en-US" sz="1400" dirty="0"/>
                  <a:t>=FALSE)</a:t>
                </a:r>
                <a:r>
                  <a:rPr lang="pt-BR" sz="1400" dirty="0"/>
                  <a:t>) é maior que 5%, </a:t>
                </a:r>
                <a:br>
                  <a:rPr lang="pt-BR" sz="1400" dirty="0"/>
                </a:br>
                <a:r>
                  <a:rPr lang="pt-BR" sz="1400" dirty="0"/>
                  <a:t>não rejeitar H</a:t>
                </a:r>
                <a:r>
                  <a:rPr lang="pt-BR" sz="1400" baseline="-25000" dirty="0"/>
                  <a:t>0</a:t>
                </a:r>
              </a:p>
              <a:p>
                <a:r>
                  <a:rPr lang="pt-BR" sz="1400" dirty="0"/>
                  <a:t>O valor-p unilateral NÃO é igual à metade do valor-p bilateral = 0,775; é maior que sua metade: 0,388.</a:t>
                </a:r>
              </a:p>
              <a:p>
                <a:endParaRPr lang="pt-BR" sz="1400" dirty="0"/>
              </a:p>
            </p:txBody>
          </p:sp>
        </mc:Choice>
        <mc:Fallback xmlns="">
          <p:sp>
            <p:nvSpPr>
              <p:cNvPr id="3" name="Espaço Reservado para Conteúdo 2"/>
              <p:cNvSpPr>
                <a:spLocks noGrp="1" noRot="1" noChangeAspect="1" noMove="1" noResize="1" noEditPoints="1" noAdjustHandles="1" noChangeArrowheads="1" noChangeShapeType="1" noTextEdit="1"/>
              </p:cNvSpPr>
              <p:nvPr>
                <p:ph idx="1"/>
              </p:nvPr>
            </p:nvSpPr>
            <p:spPr>
              <a:xfrm>
                <a:off x="457200" y="1196752"/>
                <a:ext cx="8229600" cy="5184576"/>
              </a:xfrm>
              <a:blipFill>
                <a:blip r:embed="rId2"/>
                <a:stretch>
                  <a:fillRect l="-222" t="-118" b="-2703"/>
                </a:stretch>
              </a:blipFill>
            </p:spPr>
            <p:txBody>
              <a:bodyPr/>
              <a:lstStyle/>
              <a:p>
                <a:r>
                  <a:rPr lang="pt-BR">
                    <a:noFill/>
                  </a:rPr>
                  <a:t> </a:t>
                </a:r>
              </a:p>
            </p:txBody>
          </p:sp>
        </mc:Fallback>
      </mc:AlternateContent>
      <p:pic>
        <p:nvPicPr>
          <p:cNvPr id="24" name="Imagem 23">
            <a:extLst>
              <a:ext uri="{FF2B5EF4-FFF2-40B4-BE49-F238E27FC236}">
                <a16:creationId xmlns:a16="http://schemas.microsoft.com/office/drawing/2014/main" id="{BD201AE1-31A5-4E31-A9B3-5E46AF792723}"/>
              </a:ext>
            </a:extLst>
          </p:cNvPr>
          <p:cNvPicPr>
            <a:picLocks noChangeAspect="1"/>
          </p:cNvPicPr>
          <p:nvPr/>
        </p:nvPicPr>
        <p:blipFill>
          <a:blip r:embed="rId3"/>
          <a:stretch>
            <a:fillRect/>
          </a:stretch>
        </p:blipFill>
        <p:spPr>
          <a:xfrm>
            <a:off x="4055300" y="2348880"/>
            <a:ext cx="4631500" cy="1800200"/>
          </a:xfrm>
          <a:prstGeom prst="rect">
            <a:avLst/>
          </a:prstGeom>
        </p:spPr>
      </p:pic>
      <mc:AlternateContent xmlns:mc="http://schemas.openxmlformats.org/markup-compatibility/2006" xmlns:a14="http://schemas.microsoft.com/office/drawing/2010/main">
        <mc:Choice Requires="a14">
          <p:sp>
            <p:nvSpPr>
              <p:cNvPr id="25" name="Retângulo 24">
                <a:extLst>
                  <a:ext uri="{FF2B5EF4-FFF2-40B4-BE49-F238E27FC236}">
                    <a16:creationId xmlns:a16="http://schemas.microsoft.com/office/drawing/2014/main" id="{C9501A47-4D0F-4884-AC9B-254A1AA415BF}"/>
                  </a:ext>
                </a:extLst>
              </p:cNvPr>
              <p:cNvSpPr/>
              <p:nvPr/>
            </p:nvSpPr>
            <p:spPr>
              <a:xfrm>
                <a:off x="6206687" y="4422681"/>
                <a:ext cx="940257" cy="276999"/>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pPr/>
                <a14:m>
                  <m:oMathPara xmlns:m="http://schemas.openxmlformats.org/officeDocument/2006/math">
                    <m:oMathParaPr>
                      <m:jc m:val="centerGroup"/>
                    </m:oMathParaPr>
                    <m:oMath xmlns:m="http://schemas.openxmlformats.org/officeDocument/2006/math">
                      <m:r>
                        <m:rPr>
                          <m:sty m:val="p"/>
                        </m:rPr>
                        <a:rPr lang="pt-BR" sz="1200" b="0" i="0" smtClean="0">
                          <a:latin typeface="Cambria Math" panose="02040503050406030204" pitchFamily="18" charset="0"/>
                        </a:rPr>
                        <m:t>z</m:t>
                      </m:r>
                      <m:r>
                        <a:rPr lang="pt-BR" sz="1200" b="0" i="0" smtClean="0">
                          <a:latin typeface="Cambria Math" panose="02040503050406030204" pitchFamily="18" charset="0"/>
                        </a:rPr>
                        <m:t> =−0,29</m:t>
                      </m:r>
                    </m:oMath>
                  </m:oMathPara>
                </a14:m>
                <a:endParaRPr lang="pt-BR" sz="1200" dirty="0"/>
              </a:p>
            </p:txBody>
          </p:sp>
        </mc:Choice>
        <mc:Fallback xmlns="">
          <p:sp>
            <p:nvSpPr>
              <p:cNvPr id="25" name="Retângulo 24">
                <a:extLst>
                  <a:ext uri="{FF2B5EF4-FFF2-40B4-BE49-F238E27FC236}">
                    <a16:creationId xmlns:a16="http://schemas.microsoft.com/office/drawing/2014/main" id="{C9501A47-4D0F-4884-AC9B-254A1AA415BF}"/>
                  </a:ext>
                </a:extLst>
              </p:cNvPr>
              <p:cNvSpPr>
                <a:spLocks noRot="1" noChangeAspect="1" noMove="1" noResize="1" noEditPoints="1" noAdjustHandles="1" noChangeArrowheads="1" noChangeShapeType="1" noTextEdit="1"/>
              </p:cNvSpPr>
              <p:nvPr/>
            </p:nvSpPr>
            <p:spPr>
              <a:xfrm>
                <a:off x="6206687" y="4422681"/>
                <a:ext cx="940257" cy="276999"/>
              </a:xfrm>
              <a:prstGeom prst="rect">
                <a:avLst/>
              </a:prstGeom>
              <a:blipFill>
                <a:blip r:embed="rId4"/>
                <a:stretch>
                  <a:fillRect/>
                </a:stretch>
              </a:blipFill>
            </p:spPr>
            <p:txBody>
              <a:bodyPr/>
              <a:lstStyle/>
              <a:p>
                <a:r>
                  <a:rPr lang="pt-BR">
                    <a:noFill/>
                  </a:rPr>
                  <a:t> </a:t>
                </a:r>
              </a:p>
            </p:txBody>
          </p:sp>
        </mc:Fallback>
      </mc:AlternateContent>
      <p:cxnSp>
        <p:nvCxnSpPr>
          <p:cNvPr id="28" name="Conector de Seta Reta 27">
            <a:extLst>
              <a:ext uri="{FF2B5EF4-FFF2-40B4-BE49-F238E27FC236}">
                <a16:creationId xmlns:a16="http://schemas.microsoft.com/office/drawing/2014/main" id="{4BFD0E62-C03E-4B7D-A8D5-479909CB9D6B}"/>
              </a:ext>
            </a:extLst>
          </p:cNvPr>
          <p:cNvCxnSpPr>
            <a:cxnSpLocks/>
            <a:stCxn id="25" idx="0"/>
          </p:cNvCxnSpPr>
          <p:nvPr/>
        </p:nvCxnSpPr>
        <p:spPr>
          <a:xfrm flipV="1">
            <a:off x="6676816" y="4002780"/>
            <a:ext cx="0" cy="4199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Conector reto 32">
            <a:extLst>
              <a:ext uri="{FF2B5EF4-FFF2-40B4-BE49-F238E27FC236}">
                <a16:creationId xmlns:a16="http://schemas.microsoft.com/office/drawing/2014/main" id="{EFBDE0AE-3D84-4426-A5ED-D2E2EBBAE76F}"/>
              </a:ext>
            </a:extLst>
          </p:cNvPr>
          <p:cNvCxnSpPr/>
          <p:nvPr/>
        </p:nvCxnSpPr>
        <p:spPr>
          <a:xfrm flipV="1">
            <a:off x="6676816" y="2492896"/>
            <a:ext cx="0" cy="1488224"/>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tângulo 9">
            <a:extLst>
              <a:ext uri="{FF2B5EF4-FFF2-40B4-BE49-F238E27FC236}">
                <a16:creationId xmlns:a16="http://schemas.microsoft.com/office/drawing/2014/main" id="{D6E4A2A2-7D25-42C2-8642-43D924ACD6DA}"/>
              </a:ext>
            </a:extLst>
          </p:cNvPr>
          <p:cNvSpPr/>
          <p:nvPr/>
        </p:nvSpPr>
        <p:spPr>
          <a:xfrm>
            <a:off x="8370840" y="3354550"/>
            <a:ext cx="773160" cy="461665"/>
          </a:xfrm>
          <a:prstGeom prst="rect">
            <a:avLst/>
          </a:prstGeom>
        </p:spPr>
        <p:txBody>
          <a:bodyPr wrap="none">
            <a:spAutoFit/>
          </a:bodyPr>
          <a:lstStyle/>
          <a:p>
            <a:r>
              <a:rPr lang="pt-BR" sz="1200" dirty="0"/>
              <a:t>valor-p</a:t>
            </a:r>
            <a:br>
              <a:rPr lang="pt-BR" sz="1200" dirty="0"/>
            </a:br>
            <a:r>
              <a:rPr lang="pt-BR" sz="1200" dirty="0"/>
              <a:t>unilateral</a:t>
            </a:r>
          </a:p>
        </p:txBody>
      </p:sp>
      <p:cxnSp>
        <p:nvCxnSpPr>
          <p:cNvPr id="39" name="Conector de Seta Reta 38">
            <a:extLst>
              <a:ext uri="{FF2B5EF4-FFF2-40B4-BE49-F238E27FC236}">
                <a16:creationId xmlns:a16="http://schemas.microsoft.com/office/drawing/2014/main" id="{F0E75E13-D28E-4135-811D-AF25F430FD69}"/>
              </a:ext>
            </a:extLst>
          </p:cNvPr>
          <p:cNvCxnSpPr>
            <a:endCxn id="10" idx="2"/>
          </p:cNvCxnSpPr>
          <p:nvPr/>
        </p:nvCxnSpPr>
        <p:spPr>
          <a:xfrm>
            <a:off x="6676816" y="3816215"/>
            <a:ext cx="208060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7695594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ço Reservado para Conteúdo 3">
            <a:extLst>
              <a:ext uri="{FF2B5EF4-FFF2-40B4-BE49-F238E27FC236}">
                <a16:creationId xmlns:a16="http://schemas.microsoft.com/office/drawing/2014/main" id="{03DF957E-7DF0-4130-A5FD-8E98A2CF61EE}"/>
              </a:ext>
            </a:extLst>
          </p:cNvPr>
          <p:cNvPicPr>
            <a:picLocks noGrp="1" noChangeAspect="1"/>
          </p:cNvPicPr>
          <p:nvPr>
            <p:ph idx="1"/>
          </p:nvPr>
        </p:nvPicPr>
        <p:blipFill>
          <a:blip r:embed="rId2"/>
          <a:stretch>
            <a:fillRect/>
          </a:stretch>
        </p:blipFill>
        <p:spPr>
          <a:xfrm>
            <a:off x="683567" y="692696"/>
            <a:ext cx="7875881" cy="5256584"/>
          </a:xfrm>
          <a:prstGeom prst="rect">
            <a:avLst/>
          </a:prstGeom>
        </p:spPr>
      </p:pic>
    </p:spTree>
    <p:extLst>
      <p:ext uri="{BB962C8B-B14F-4D97-AF65-F5344CB8AC3E}">
        <p14:creationId xmlns:p14="http://schemas.microsoft.com/office/powerpoint/2010/main" val="110307830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9000E8F-E21B-480B-ACD2-29E7DF2CC010}"/>
              </a:ext>
            </a:extLst>
          </p:cNvPr>
          <p:cNvSpPr>
            <a:spLocks noGrp="1"/>
          </p:cNvSpPr>
          <p:nvPr>
            <p:ph type="title"/>
          </p:nvPr>
        </p:nvSpPr>
        <p:spPr/>
        <p:txBody>
          <a:bodyPr/>
          <a:lstStyle/>
          <a:p>
            <a:endParaRPr lang="pt-BR"/>
          </a:p>
        </p:txBody>
      </p:sp>
      <p:pic>
        <p:nvPicPr>
          <p:cNvPr id="6" name="Espaço Reservado para Conteúdo 5">
            <a:extLst>
              <a:ext uri="{FF2B5EF4-FFF2-40B4-BE49-F238E27FC236}">
                <a16:creationId xmlns:a16="http://schemas.microsoft.com/office/drawing/2014/main" id="{45AD0CB4-CEB5-4E88-9F1E-EB3FD363F129}"/>
              </a:ext>
            </a:extLst>
          </p:cNvPr>
          <p:cNvPicPr>
            <a:picLocks noGrp="1" noChangeAspect="1"/>
          </p:cNvPicPr>
          <p:nvPr>
            <p:ph idx="1"/>
          </p:nvPr>
        </p:nvPicPr>
        <p:blipFill>
          <a:blip r:embed="rId2"/>
          <a:stretch>
            <a:fillRect/>
          </a:stretch>
        </p:blipFill>
        <p:spPr>
          <a:xfrm>
            <a:off x="1115616" y="274638"/>
            <a:ext cx="7355160" cy="6270961"/>
          </a:xfrm>
          <a:prstGeom prst="rect">
            <a:avLst/>
          </a:prstGeom>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314450524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CECDDC5-4ED0-4890-AE1B-117473077B31}"/>
              </a:ext>
            </a:extLst>
          </p:cNvPr>
          <p:cNvSpPr>
            <a:spLocks noGrp="1"/>
          </p:cNvSpPr>
          <p:nvPr>
            <p:ph type="title"/>
          </p:nvPr>
        </p:nvSpPr>
        <p:spPr/>
        <p:txBody>
          <a:bodyPr>
            <a:normAutofit fontScale="90000"/>
          </a:bodyPr>
          <a:lstStyle/>
          <a:p>
            <a:r>
              <a:rPr lang="pt-BR" sz="3600" dirty="0">
                <a:solidFill>
                  <a:prstClr val="black"/>
                </a:solidFill>
              </a:rPr>
              <a:t>Teste z unilateral (</a:t>
            </a:r>
            <a:r>
              <a:rPr lang="pt-BR" sz="3600" dirty="0" err="1">
                <a:solidFill>
                  <a:prstClr val="black"/>
                </a:solidFill>
              </a:rPr>
              <a:t>greater</a:t>
            </a:r>
            <a:r>
              <a:rPr lang="pt-BR" sz="3600" dirty="0">
                <a:solidFill>
                  <a:prstClr val="black"/>
                </a:solidFill>
              </a:rPr>
              <a:t>) para uma condição</a:t>
            </a:r>
            <a:br>
              <a:rPr lang="pt-BR" sz="3600" dirty="0">
                <a:solidFill>
                  <a:prstClr val="black"/>
                </a:solidFill>
              </a:rPr>
            </a:br>
            <a:r>
              <a:rPr lang="pt-BR" sz="3600" dirty="0">
                <a:solidFill>
                  <a:prstClr val="black"/>
                </a:solidFill>
              </a:rPr>
              <a:t>em R</a:t>
            </a:r>
            <a:endParaRPr lang="pt-BR" dirty="0"/>
          </a:p>
        </p:txBody>
      </p:sp>
      <p:sp>
        <p:nvSpPr>
          <p:cNvPr id="3" name="Espaço Reservado para Conteúdo 2">
            <a:extLst>
              <a:ext uri="{FF2B5EF4-FFF2-40B4-BE49-F238E27FC236}">
                <a16:creationId xmlns:a16="http://schemas.microsoft.com/office/drawing/2014/main" id="{6089D722-851A-4854-B27E-F97FB943FB33}"/>
              </a:ext>
            </a:extLst>
          </p:cNvPr>
          <p:cNvSpPr>
            <a:spLocks noGrp="1"/>
          </p:cNvSpPr>
          <p:nvPr>
            <p:ph idx="1"/>
          </p:nvPr>
        </p:nvSpPr>
        <p:spPr/>
        <p:txBody>
          <a:bodyPr>
            <a:normAutofit/>
          </a:bodyPr>
          <a:lstStyle/>
          <a:p>
            <a:pPr marL="0" indent="0">
              <a:buNone/>
            </a:pPr>
            <a:r>
              <a:rPr lang="pt-BR" sz="1800" dirty="0">
                <a:latin typeface="Courier New" panose="02070309020205020404" pitchFamily="49" charset="0"/>
                <a:cs typeface="Courier New" panose="02070309020205020404" pitchFamily="49" charset="0"/>
              </a:rPr>
              <a:t>library(BSDA)</a:t>
            </a:r>
          </a:p>
          <a:p>
            <a:pPr marL="0" indent="0">
              <a:buNone/>
            </a:pPr>
            <a:r>
              <a:rPr lang="pt-BR" sz="1800" dirty="0">
                <a:latin typeface="Courier New" panose="02070309020205020404" pitchFamily="49" charset="0"/>
                <a:cs typeface="Courier New" panose="02070309020205020404" pitchFamily="49" charset="0"/>
              </a:rPr>
              <a:t>estatura &lt;- c(169, 174, 175, 186)</a:t>
            </a:r>
          </a:p>
          <a:p>
            <a:pPr marL="0" indent="0">
              <a:buNone/>
            </a:pPr>
            <a:r>
              <a:rPr lang="pt-BR" sz="1800" dirty="0">
                <a:latin typeface="Courier New" panose="02070309020205020404" pitchFamily="49" charset="0"/>
                <a:cs typeface="Courier New" panose="02070309020205020404" pitchFamily="49" charset="0"/>
              </a:rPr>
              <a:t>BSDA::</a:t>
            </a:r>
            <a:r>
              <a:rPr lang="pt-BR" sz="1800" dirty="0" err="1">
                <a:latin typeface="Courier New" panose="02070309020205020404" pitchFamily="49" charset="0"/>
                <a:cs typeface="Courier New" panose="02070309020205020404" pitchFamily="49" charset="0"/>
              </a:rPr>
              <a:t>z.test</a:t>
            </a:r>
            <a:r>
              <a:rPr lang="pt-BR" sz="1800" dirty="0">
                <a:latin typeface="Courier New" panose="02070309020205020404" pitchFamily="49" charset="0"/>
                <a:cs typeface="Courier New" panose="02070309020205020404" pitchFamily="49" charset="0"/>
              </a:rPr>
              <a:t>(x=estatura, </a:t>
            </a:r>
            <a:r>
              <a:rPr lang="pt-BR" sz="1800" dirty="0" err="1">
                <a:latin typeface="Courier New" panose="02070309020205020404" pitchFamily="49" charset="0"/>
                <a:cs typeface="Courier New" panose="02070309020205020404" pitchFamily="49" charset="0"/>
              </a:rPr>
              <a:t>sigma.x</a:t>
            </a:r>
            <a:r>
              <a:rPr lang="pt-BR" sz="1800" dirty="0">
                <a:latin typeface="Courier New" panose="02070309020205020404" pitchFamily="49" charset="0"/>
                <a:cs typeface="Courier New" panose="02070309020205020404" pitchFamily="49" charset="0"/>
              </a:rPr>
              <a:t>=7, mu = 177, </a:t>
            </a:r>
          </a:p>
          <a:p>
            <a:pPr marL="0" indent="0">
              <a:buNone/>
            </a:pPr>
            <a:r>
              <a:rPr lang="pt-BR" sz="1800" dirty="0">
                <a:latin typeface="Courier New" panose="02070309020205020404" pitchFamily="49" charset="0"/>
                <a:cs typeface="Courier New" panose="02070309020205020404" pitchFamily="49" charset="0"/>
              </a:rPr>
              <a:t>             </a:t>
            </a:r>
            <a:r>
              <a:rPr lang="pt-BR" sz="1800" dirty="0" err="1">
                <a:latin typeface="Courier New" panose="02070309020205020404" pitchFamily="49" charset="0"/>
                <a:cs typeface="Courier New" panose="02070309020205020404" pitchFamily="49" charset="0"/>
              </a:rPr>
              <a:t>alternative</a:t>
            </a:r>
            <a:r>
              <a:rPr lang="pt-BR" sz="1800" dirty="0">
                <a:latin typeface="Courier New" panose="02070309020205020404" pitchFamily="49" charset="0"/>
                <a:cs typeface="Courier New" panose="02070309020205020404" pitchFamily="49" charset="0"/>
              </a:rPr>
              <a:t>="</a:t>
            </a:r>
            <a:r>
              <a:rPr lang="pt-BR" sz="1800" dirty="0" err="1">
                <a:latin typeface="Courier New" panose="02070309020205020404" pitchFamily="49" charset="0"/>
                <a:cs typeface="Courier New" panose="02070309020205020404" pitchFamily="49" charset="0"/>
              </a:rPr>
              <a:t>greater</a:t>
            </a:r>
            <a:r>
              <a:rPr lang="pt-BR" sz="1800" dirty="0">
                <a:latin typeface="Courier New" panose="02070309020205020404" pitchFamily="49" charset="0"/>
                <a:cs typeface="Courier New" panose="02070309020205020404" pitchFamily="49" charset="0"/>
              </a:rPr>
              <a:t>", </a:t>
            </a:r>
            <a:r>
              <a:rPr lang="pt-BR" sz="1800" dirty="0" err="1">
                <a:latin typeface="Courier New" panose="02070309020205020404" pitchFamily="49" charset="0"/>
                <a:cs typeface="Courier New" panose="02070309020205020404" pitchFamily="49" charset="0"/>
              </a:rPr>
              <a:t>conf.level</a:t>
            </a:r>
            <a:r>
              <a:rPr lang="pt-BR" sz="1800" dirty="0">
                <a:latin typeface="Courier New" panose="02070309020205020404" pitchFamily="49" charset="0"/>
                <a:cs typeface="Courier New" panose="02070309020205020404" pitchFamily="49" charset="0"/>
              </a:rPr>
              <a:t>=.95)</a:t>
            </a:r>
          </a:p>
        </p:txBody>
      </p:sp>
      <p:pic>
        <p:nvPicPr>
          <p:cNvPr id="4" name="Imagem 3">
            <a:extLst>
              <a:ext uri="{FF2B5EF4-FFF2-40B4-BE49-F238E27FC236}">
                <a16:creationId xmlns:a16="http://schemas.microsoft.com/office/drawing/2014/main" id="{43BF36F9-D6F3-4363-940D-B5C3B2DF896B}"/>
              </a:ext>
            </a:extLst>
          </p:cNvPr>
          <p:cNvPicPr>
            <a:picLocks noChangeAspect="1"/>
          </p:cNvPicPr>
          <p:nvPr/>
        </p:nvPicPr>
        <p:blipFill>
          <a:blip r:embed="rId2"/>
          <a:stretch>
            <a:fillRect/>
          </a:stretch>
        </p:blipFill>
        <p:spPr>
          <a:xfrm>
            <a:off x="827584" y="3429000"/>
            <a:ext cx="7569457" cy="2697163"/>
          </a:xfrm>
          <a:prstGeom prst="rect">
            <a:avLst/>
          </a:prstGeom>
        </p:spPr>
        <p:style>
          <a:lnRef idx="2">
            <a:schemeClr val="accent1"/>
          </a:lnRef>
          <a:fillRef idx="1">
            <a:schemeClr val="lt1"/>
          </a:fillRef>
          <a:effectRef idx="0">
            <a:schemeClr val="accent1"/>
          </a:effectRef>
          <a:fontRef idx="minor">
            <a:schemeClr val="dk1"/>
          </a:fontRef>
        </p:style>
      </p:pic>
    </p:spTree>
    <p:extLst>
      <p:ext uri="{BB962C8B-B14F-4D97-AF65-F5344CB8AC3E}">
        <p14:creationId xmlns:p14="http://schemas.microsoft.com/office/powerpoint/2010/main" val="104393629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735550"/>
          </a:xfrm>
        </p:spPr>
        <p:txBody>
          <a:bodyPr>
            <a:noAutofit/>
          </a:bodyPr>
          <a:lstStyle/>
          <a:p>
            <a:r>
              <a:rPr lang="pt-BR" sz="3600" dirty="0"/>
              <a:t>Teste Z unilateral</a:t>
            </a:r>
            <a:br>
              <a:rPr lang="pt-BR" sz="3600" dirty="0"/>
            </a:br>
            <a:r>
              <a:rPr lang="pt-BR" sz="3600" dirty="0"/>
              <a:t>Valor-p unilateral (</a:t>
            </a:r>
            <a:r>
              <a:rPr lang="pt-BR" sz="3600" dirty="0" err="1"/>
              <a:t>less</a:t>
            </a:r>
            <a:r>
              <a:rPr lang="pt-BR" sz="3600" dirty="0"/>
              <a:t>)</a:t>
            </a:r>
          </a:p>
        </p:txBody>
      </p:sp>
      <mc:AlternateContent xmlns:mc="http://schemas.openxmlformats.org/markup-compatibility/2006">
        <mc:Choice xmlns:a14="http://schemas.microsoft.com/office/drawing/2010/main" Requires="a14">
          <p:sp>
            <p:nvSpPr>
              <p:cNvPr id="3" name="Espaço Reservado para Conteúdo 2"/>
              <p:cNvSpPr>
                <a:spLocks noGrp="1"/>
              </p:cNvSpPr>
              <p:nvPr>
                <p:ph idx="1"/>
              </p:nvPr>
            </p:nvSpPr>
            <p:spPr>
              <a:xfrm>
                <a:off x="457200" y="1196752"/>
                <a:ext cx="8229600" cy="5184576"/>
              </a:xfrm>
            </p:spPr>
            <p:txBody>
              <a:bodyPr>
                <a:noAutofit/>
              </a:bodyPr>
              <a:lstStyle/>
              <a:p>
                <a:pPr marL="0" indent="0">
                  <a:buNone/>
                </a:pPr>
                <a:r>
                  <a:rPr lang="pt-BR" sz="1400" dirty="0"/>
                  <a:t>A distribuição da estatura do homem brasileiro de 19 anos de 2016 é normal com desvio-padrão </a:t>
                </a:r>
                <a14:m>
                  <m:oMath xmlns:m="http://schemas.openxmlformats.org/officeDocument/2006/math">
                    <m:r>
                      <a:rPr lang="pt-BR" sz="1400" i="1">
                        <a:latin typeface="Cambria Math" panose="02040503050406030204" pitchFamily="18" charset="0"/>
                        <a:ea typeface="Cambria Math" panose="02040503050406030204" pitchFamily="18" charset="0"/>
                      </a:rPr>
                      <m:t>𝜎</m:t>
                    </m:r>
                  </m:oMath>
                </a14:m>
                <a:r>
                  <a:rPr lang="pt-BR" sz="1400" dirty="0"/>
                  <a:t>=7cm. </a:t>
                </a:r>
              </a:p>
              <a:p>
                <a:pPr marL="0" indent="0">
                  <a:buNone/>
                </a:pPr>
                <a:r>
                  <a:rPr lang="pt-BR" sz="1400" dirty="0"/>
                  <a:t>Testar se a média populacional </a:t>
                </a:r>
                <a:r>
                  <a:rPr lang="el-GR" sz="1400" dirty="0"/>
                  <a:t>μ</a:t>
                </a:r>
                <a:r>
                  <a:rPr lang="pt-BR" sz="1400" dirty="0"/>
                  <a:t> é menor ou igual a  </a:t>
                </a:r>
                <a:r>
                  <a:rPr lang="el-GR" sz="1400" dirty="0"/>
                  <a:t>μ</a:t>
                </a:r>
                <a:r>
                  <a:rPr lang="pt-BR" sz="1400" baseline="-25000" dirty="0"/>
                  <a:t>0</a:t>
                </a:r>
                <a:r>
                  <a:rPr lang="pt-BR" sz="1400" dirty="0"/>
                  <a:t> = 177cm hipotetizada pelo pesquisador.</a:t>
                </a:r>
              </a:p>
              <a:p>
                <a:pPr marL="0" indent="0">
                  <a:buNone/>
                </a:pPr>
                <a:r>
                  <a:rPr lang="pt-BR" sz="1400" dirty="0"/>
                  <a:t>Quatro participantes desse grupo tiveram suas estaturas medidas, cujos valores em centímetro são: 175,186,169,174.</a:t>
                </a:r>
              </a:p>
              <a:p>
                <a:pPr marL="0" indent="0">
                  <a:buNone/>
                </a:pPr>
                <a:r>
                  <a:rPr lang="pt-BR" sz="1400" i="1" dirty="0"/>
                  <a:t>Hipóteses</a:t>
                </a:r>
              </a:p>
              <a:p>
                <a:r>
                  <a:rPr lang="pt-BR" sz="1400" dirty="0"/>
                  <a:t>H</a:t>
                </a:r>
                <a:r>
                  <a:rPr lang="pt-BR" sz="1400" baseline="-25000" dirty="0"/>
                  <a:t>0</a:t>
                </a:r>
                <a:r>
                  <a:rPr lang="pt-BR" sz="1400" dirty="0"/>
                  <a:t>: </a:t>
                </a:r>
                <a:r>
                  <a:rPr lang="el-GR" sz="1400" dirty="0"/>
                  <a:t>μ</a:t>
                </a:r>
                <a:r>
                  <a:rPr lang="pt-BR" sz="1400" dirty="0"/>
                  <a:t> = 177 </a:t>
                </a:r>
              </a:p>
              <a:p>
                <a:r>
                  <a:rPr lang="pt-BR" sz="1400" dirty="0"/>
                  <a:t>H</a:t>
                </a:r>
                <a:r>
                  <a:rPr lang="pt-BR" sz="1400" baseline="-25000" dirty="0"/>
                  <a:t>1</a:t>
                </a:r>
                <a:r>
                  <a:rPr lang="pt-BR" sz="1400" dirty="0"/>
                  <a:t>: </a:t>
                </a:r>
                <a:r>
                  <a:rPr lang="el-GR" sz="1400" dirty="0"/>
                  <a:t>μ</a:t>
                </a:r>
                <a:r>
                  <a:rPr lang="pt-BR" sz="1400" dirty="0"/>
                  <a:t> &lt; 177</a:t>
                </a:r>
              </a:p>
              <a:p>
                <a:pPr marL="0" indent="0">
                  <a:buNone/>
                </a:pPr>
                <a:r>
                  <a:rPr lang="pt-BR" sz="1400" i="1" dirty="0"/>
                  <a:t>Estatísticas</a:t>
                </a:r>
              </a:p>
              <a:p>
                <a14:m>
                  <m:oMath xmlns:m="http://schemas.openxmlformats.org/officeDocument/2006/math">
                    <m:acc>
                      <m:accPr>
                        <m:chr m:val="̅"/>
                        <m:ctrlPr>
                          <a:rPr lang="pt-BR" sz="1400" i="1" dirty="0">
                            <a:latin typeface="Cambria Math" panose="02040503050406030204" pitchFamily="18" charset="0"/>
                          </a:rPr>
                        </m:ctrlPr>
                      </m:accPr>
                      <m:e>
                        <m:r>
                          <a:rPr lang="pt-BR" sz="1400" i="1" dirty="0">
                            <a:latin typeface="Cambria Math" panose="02040503050406030204" pitchFamily="18" charset="0"/>
                          </a:rPr>
                          <m:t>𝑋</m:t>
                        </m:r>
                      </m:e>
                    </m:acc>
                  </m:oMath>
                </a14:m>
                <a:r>
                  <a:rPr lang="pt-BR" sz="1400" dirty="0"/>
                  <a:t> = (175+186+169+174)/4 = 176</a:t>
                </a:r>
              </a:p>
              <a:p>
                <a:r>
                  <a:rPr lang="pt-BR" sz="1400" dirty="0"/>
                  <a:t>EP = </a:t>
                </a:r>
                <a14:m>
                  <m:oMath xmlns:m="http://schemas.openxmlformats.org/officeDocument/2006/math">
                    <m:f>
                      <m:fPr>
                        <m:ctrlPr>
                          <a:rPr lang="pt-BR" sz="1400" i="1">
                            <a:latin typeface="Cambria Math" panose="02040503050406030204" pitchFamily="18" charset="0"/>
                          </a:rPr>
                        </m:ctrlPr>
                      </m:fPr>
                      <m:num>
                        <m:r>
                          <a:rPr lang="pt-BR" sz="1400" i="1">
                            <a:latin typeface="Cambria Math" panose="02040503050406030204" pitchFamily="18" charset="0"/>
                            <a:ea typeface="Cambria Math" panose="02040503050406030204" pitchFamily="18" charset="0"/>
                          </a:rPr>
                          <m:t>𝜎</m:t>
                        </m:r>
                      </m:num>
                      <m:den>
                        <m:rad>
                          <m:radPr>
                            <m:degHide m:val="on"/>
                            <m:ctrlPr>
                              <a:rPr lang="pt-BR" sz="1400" i="1">
                                <a:latin typeface="Cambria Math" panose="02040503050406030204" pitchFamily="18" charset="0"/>
                              </a:rPr>
                            </m:ctrlPr>
                          </m:radPr>
                          <m:deg/>
                          <m:e>
                            <m:r>
                              <a:rPr lang="pt-BR" sz="1400" i="1">
                                <a:latin typeface="Cambria Math" panose="02040503050406030204" pitchFamily="18" charset="0"/>
                              </a:rPr>
                              <m:t>𝑛</m:t>
                            </m:r>
                          </m:e>
                        </m:rad>
                      </m:den>
                    </m:f>
                    <m:r>
                      <a:rPr lang="pt-BR" sz="1400" i="1">
                        <a:latin typeface="Cambria Math" panose="02040503050406030204" pitchFamily="18" charset="0"/>
                      </a:rPr>
                      <m:t>=3,5</m:t>
                    </m:r>
                  </m:oMath>
                </a14:m>
                <a:endParaRPr lang="pt-BR" sz="1400" dirty="0"/>
              </a:p>
              <a:p>
                <a:r>
                  <a:rPr lang="pt-BR" sz="1400" dirty="0"/>
                  <a:t>IC95(</a:t>
                </a:r>
                <a:r>
                  <a:rPr lang="el-GR" sz="1400" dirty="0"/>
                  <a:t>μ</a:t>
                </a:r>
                <a:r>
                  <a:rPr lang="pt-BR" sz="1400" dirty="0"/>
                  <a:t>) = [ 0; 176+1,64×3,5] </a:t>
                </a:r>
                <a:br>
                  <a:rPr lang="pt-BR" sz="1400" dirty="0"/>
                </a:br>
                <a:r>
                  <a:rPr lang="pt-BR" sz="1400" dirty="0"/>
                  <a:t>              = [0; 181,76]</a:t>
                </a:r>
              </a:p>
              <a:p>
                <a:r>
                  <a:rPr lang="pt-BR" sz="1400" dirty="0"/>
                  <a:t>Estatística de teste z = </a:t>
                </a:r>
                <a14:m>
                  <m:oMath xmlns:m="http://schemas.openxmlformats.org/officeDocument/2006/math">
                    <m:f>
                      <m:fPr>
                        <m:ctrlPr>
                          <a:rPr lang="pt-BR" sz="1400" i="1">
                            <a:latin typeface="Cambria Math" panose="02040503050406030204" pitchFamily="18" charset="0"/>
                          </a:rPr>
                        </m:ctrlPr>
                      </m:fPr>
                      <m:num>
                        <m:acc>
                          <m:accPr>
                            <m:chr m:val="̅"/>
                            <m:ctrlPr>
                              <a:rPr lang="pt-BR" sz="1400" i="1" dirty="0">
                                <a:latin typeface="Cambria Math" panose="02040503050406030204" pitchFamily="18" charset="0"/>
                              </a:rPr>
                            </m:ctrlPr>
                          </m:accPr>
                          <m:e>
                            <m:r>
                              <a:rPr lang="pt-BR" sz="1400" i="1" dirty="0">
                                <a:latin typeface="Cambria Math" panose="02040503050406030204" pitchFamily="18" charset="0"/>
                              </a:rPr>
                              <m:t>𝑋</m:t>
                            </m:r>
                          </m:e>
                        </m:acc>
                        <m:r>
                          <a:rPr lang="pt-BR" sz="1400" i="1">
                            <a:latin typeface="Cambria Math" panose="02040503050406030204" pitchFamily="18" charset="0"/>
                          </a:rPr>
                          <m:t>−177</m:t>
                        </m:r>
                      </m:num>
                      <m:den>
                        <m:r>
                          <a:rPr lang="pt-BR" sz="1400" i="1">
                            <a:latin typeface="Cambria Math" panose="02040503050406030204" pitchFamily="18" charset="0"/>
                          </a:rPr>
                          <m:t>𝐸𝑃</m:t>
                        </m:r>
                      </m:den>
                    </m:f>
                    <m:r>
                      <a:rPr lang="pt-BR" sz="1400">
                        <a:latin typeface="Cambria Math" panose="02040503050406030204" pitchFamily="18" charset="0"/>
                      </a:rPr>
                      <m:t>=</m:t>
                    </m:r>
                    <m:f>
                      <m:fPr>
                        <m:ctrlPr>
                          <a:rPr lang="pt-BR" sz="1400" i="1">
                            <a:latin typeface="Cambria Math" panose="02040503050406030204" pitchFamily="18" charset="0"/>
                          </a:rPr>
                        </m:ctrlPr>
                      </m:fPr>
                      <m:num>
                        <m:r>
                          <a:rPr lang="pt-BR" sz="1400" i="1">
                            <a:latin typeface="Cambria Math" panose="02040503050406030204" pitchFamily="18" charset="0"/>
                          </a:rPr>
                          <m:t>176−177</m:t>
                        </m:r>
                      </m:num>
                      <m:den>
                        <m:r>
                          <a:rPr lang="pt-BR" sz="1400" i="1">
                            <a:latin typeface="Cambria Math" panose="02040503050406030204" pitchFamily="18" charset="0"/>
                          </a:rPr>
                          <m:t>3,5</m:t>
                        </m:r>
                      </m:den>
                    </m:f>
                    <m:r>
                      <a:rPr lang="pt-BR" sz="1400" i="1">
                        <a:latin typeface="Cambria Math" panose="02040503050406030204" pitchFamily="18" charset="0"/>
                      </a:rPr>
                      <m:t>=</m:t>
                    </m:r>
                    <m:r>
                      <a:rPr lang="pt-BR" sz="1400">
                        <a:latin typeface="Cambria Math" panose="02040503050406030204" pitchFamily="18" charset="0"/>
                      </a:rPr>
                      <m:t>−0,29</m:t>
                    </m:r>
                  </m:oMath>
                </a14:m>
                <a:endParaRPr lang="pt-BR" sz="1400" dirty="0"/>
              </a:p>
              <a:p>
                <a:pPr marL="0" indent="0">
                  <a:buNone/>
                </a:pPr>
                <a:r>
                  <a:rPr lang="pt-BR" sz="1400" i="1" dirty="0"/>
                  <a:t>Decisão</a:t>
                </a:r>
                <a:r>
                  <a:rPr lang="pt-BR" sz="1400" dirty="0"/>
                  <a:t> </a:t>
                </a:r>
              </a:p>
              <a:p>
                <a:r>
                  <a:rPr lang="pt-BR" sz="1400" dirty="0"/>
                  <a:t>Como z = -0,29 &gt; -1,645, não rejeitar H</a:t>
                </a:r>
                <a:r>
                  <a:rPr lang="pt-BR" sz="1400" baseline="-25000" dirty="0"/>
                  <a:t>0  </a:t>
                </a:r>
                <a:r>
                  <a:rPr lang="pt-BR" sz="1400" dirty="0"/>
                  <a:t>ou</a:t>
                </a:r>
              </a:p>
              <a:p>
                <a:r>
                  <a:rPr lang="pt-BR" sz="1400" dirty="0"/>
                  <a:t>Como IC95 contém 177, não rejeitar H</a:t>
                </a:r>
                <a:r>
                  <a:rPr lang="pt-BR" sz="1400" baseline="-25000" dirty="0"/>
                  <a:t>0  </a:t>
                </a:r>
                <a:r>
                  <a:rPr lang="pt-BR" sz="1400" dirty="0"/>
                  <a:t>ou</a:t>
                </a:r>
                <a:endParaRPr lang="pt-BR" sz="1400" baseline="-25000" dirty="0"/>
              </a:p>
              <a:p>
                <a:r>
                  <a:rPr lang="pt-BR" sz="1400" dirty="0"/>
                  <a:t>Como a probabilidade de escores-z serem mais extremos à esquerda de -0,29, i.e., </a:t>
                </a:r>
                <a:br>
                  <a:rPr lang="pt-BR" sz="1400" dirty="0"/>
                </a:br>
                <a:r>
                  <a:rPr lang="pt-BR" sz="1400" dirty="0"/>
                  <a:t>o valor-p unilateral = 0,388 (= </a:t>
                </a:r>
                <a:r>
                  <a:rPr lang="en-US" sz="1400" dirty="0"/>
                  <a:t>pnorm(-0.29, mean=0, </a:t>
                </a:r>
                <a:r>
                  <a:rPr lang="en-US" sz="1400" dirty="0" err="1"/>
                  <a:t>sd</a:t>
                </a:r>
                <a:r>
                  <a:rPr lang="en-US" sz="1400" dirty="0"/>
                  <a:t>=1, </a:t>
                </a:r>
                <a:r>
                  <a:rPr lang="en-US" sz="1400" dirty="0" err="1"/>
                  <a:t>lower.tail</a:t>
                </a:r>
                <a:r>
                  <a:rPr lang="en-US" sz="1400" dirty="0"/>
                  <a:t>=TRUE)</a:t>
                </a:r>
                <a:r>
                  <a:rPr lang="pt-BR" sz="1400" dirty="0"/>
                  <a:t>) é maior que 5%, </a:t>
                </a:r>
                <a:br>
                  <a:rPr lang="pt-BR" sz="1400" dirty="0"/>
                </a:br>
                <a:r>
                  <a:rPr lang="pt-BR" sz="1400" dirty="0"/>
                  <a:t>não rejeitar H</a:t>
                </a:r>
                <a:r>
                  <a:rPr lang="pt-BR" sz="1400" baseline="-25000" dirty="0"/>
                  <a:t>0</a:t>
                </a:r>
              </a:p>
              <a:p>
                <a:r>
                  <a:rPr lang="pt-BR" sz="1400" dirty="0"/>
                  <a:t>O valor-p unilateral é igual à metade do valor-p bilateral = 0,776.</a:t>
                </a:r>
              </a:p>
              <a:p>
                <a:endParaRPr lang="pt-BR" sz="1400" dirty="0"/>
              </a:p>
            </p:txBody>
          </p:sp>
        </mc:Choice>
        <mc:Fallback>
          <p:sp>
            <p:nvSpPr>
              <p:cNvPr id="3" name="Espaço Reservado para Conteúdo 2"/>
              <p:cNvSpPr>
                <a:spLocks noGrp="1" noRot="1" noChangeAspect="1" noMove="1" noResize="1" noEditPoints="1" noAdjustHandles="1" noChangeArrowheads="1" noChangeShapeType="1" noTextEdit="1"/>
              </p:cNvSpPr>
              <p:nvPr>
                <p:ph idx="1"/>
              </p:nvPr>
            </p:nvSpPr>
            <p:spPr>
              <a:xfrm>
                <a:off x="457200" y="1196752"/>
                <a:ext cx="8229600" cy="5184576"/>
              </a:xfrm>
              <a:blipFill>
                <a:blip r:embed="rId2"/>
                <a:stretch>
                  <a:fillRect l="-222" t="-118" b="-2703"/>
                </a:stretch>
              </a:blipFill>
            </p:spPr>
            <p:txBody>
              <a:bodyPr/>
              <a:lstStyle/>
              <a:p>
                <a:r>
                  <a:rPr lang="pt-BR">
                    <a:noFill/>
                  </a:rPr>
                  <a:t> </a:t>
                </a:r>
              </a:p>
            </p:txBody>
          </p:sp>
        </mc:Fallback>
      </mc:AlternateContent>
    </p:spTree>
    <p:extLst>
      <p:ext uri="{BB962C8B-B14F-4D97-AF65-F5344CB8AC3E}">
        <p14:creationId xmlns:p14="http://schemas.microsoft.com/office/powerpoint/2010/main" val="271251376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CECDDC5-4ED0-4890-AE1B-117473077B31}"/>
              </a:ext>
            </a:extLst>
          </p:cNvPr>
          <p:cNvSpPr>
            <a:spLocks noGrp="1"/>
          </p:cNvSpPr>
          <p:nvPr>
            <p:ph type="title"/>
          </p:nvPr>
        </p:nvSpPr>
        <p:spPr/>
        <p:txBody>
          <a:bodyPr>
            <a:normAutofit fontScale="90000"/>
          </a:bodyPr>
          <a:lstStyle/>
          <a:p>
            <a:r>
              <a:rPr lang="pt-BR" sz="3600" dirty="0">
                <a:solidFill>
                  <a:prstClr val="black"/>
                </a:solidFill>
              </a:rPr>
              <a:t>Teste z unilateral (</a:t>
            </a:r>
            <a:r>
              <a:rPr lang="pt-BR" sz="3600" dirty="0" err="1">
                <a:solidFill>
                  <a:prstClr val="black"/>
                </a:solidFill>
              </a:rPr>
              <a:t>less</a:t>
            </a:r>
            <a:r>
              <a:rPr lang="pt-BR" sz="3600" dirty="0">
                <a:solidFill>
                  <a:prstClr val="black"/>
                </a:solidFill>
              </a:rPr>
              <a:t>) para uma condição</a:t>
            </a:r>
            <a:br>
              <a:rPr lang="pt-BR" sz="3600" dirty="0">
                <a:solidFill>
                  <a:prstClr val="black"/>
                </a:solidFill>
              </a:rPr>
            </a:br>
            <a:r>
              <a:rPr lang="pt-BR" sz="3600" dirty="0">
                <a:solidFill>
                  <a:prstClr val="black"/>
                </a:solidFill>
              </a:rPr>
              <a:t>em R</a:t>
            </a:r>
            <a:endParaRPr lang="pt-BR" dirty="0"/>
          </a:p>
        </p:txBody>
      </p:sp>
      <p:sp>
        <p:nvSpPr>
          <p:cNvPr id="3" name="Espaço Reservado para Conteúdo 2">
            <a:extLst>
              <a:ext uri="{FF2B5EF4-FFF2-40B4-BE49-F238E27FC236}">
                <a16:creationId xmlns:a16="http://schemas.microsoft.com/office/drawing/2014/main" id="{6089D722-851A-4854-B27E-F97FB943FB33}"/>
              </a:ext>
            </a:extLst>
          </p:cNvPr>
          <p:cNvSpPr>
            <a:spLocks noGrp="1"/>
          </p:cNvSpPr>
          <p:nvPr>
            <p:ph idx="1"/>
          </p:nvPr>
        </p:nvSpPr>
        <p:spPr/>
        <p:txBody>
          <a:bodyPr>
            <a:normAutofit/>
          </a:bodyPr>
          <a:lstStyle/>
          <a:p>
            <a:pPr marL="0" indent="0">
              <a:buNone/>
            </a:pPr>
            <a:r>
              <a:rPr lang="pt-BR" sz="1800" dirty="0">
                <a:latin typeface="Courier New" panose="02070309020205020404" pitchFamily="49" charset="0"/>
                <a:cs typeface="Courier New" panose="02070309020205020404" pitchFamily="49" charset="0"/>
              </a:rPr>
              <a:t>library(BSDA)</a:t>
            </a:r>
          </a:p>
          <a:p>
            <a:pPr marL="0" indent="0">
              <a:buNone/>
            </a:pPr>
            <a:r>
              <a:rPr lang="pt-BR" sz="1800" dirty="0">
                <a:latin typeface="Courier New" panose="02070309020205020404" pitchFamily="49" charset="0"/>
                <a:cs typeface="Courier New" panose="02070309020205020404" pitchFamily="49" charset="0"/>
              </a:rPr>
              <a:t>estatura &lt;- c(169, 174, 175, 186)</a:t>
            </a:r>
          </a:p>
          <a:p>
            <a:pPr marL="0" indent="0">
              <a:buNone/>
            </a:pPr>
            <a:r>
              <a:rPr lang="pt-BR" sz="1800" dirty="0">
                <a:latin typeface="Courier New" panose="02070309020205020404" pitchFamily="49" charset="0"/>
                <a:cs typeface="Courier New" panose="02070309020205020404" pitchFamily="49" charset="0"/>
              </a:rPr>
              <a:t>BSDA::</a:t>
            </a:r>
            <a:r>
              <a:rPr lang="pt-BR" sz="1800" dirty="0" err="1">
                <a:latin typeface="Courier New" panose="02070309020205020404" pitchFamily="49" charset="0"/>
                <a:cs typeface="Courier New" panose="02070309020205020404" pitchFamily="49" charset="0"/>
              </a:rPr>
              <a:t>z.test</a:t>
            </a:r>
            <a:r>
              <a:rPr lang="pt-BR" sz="1800" dirty="0">
                <a:latin typeface="Courier New" panose="02070309020205020404" pitchFamily="49" charset="0"/>
                <a:cs typeface="Courier New" panose="02070309020205020404" pitchFamily="49" charset="0"/>
              </a:rPr>
              <a:t>(x=estatura, </a:t>
            </a:r>
            <a:r>
              <a:rPr lang="pt-BR" sz="1800" dirty="0" err="1">
                <a:latin typeface="Courier New" panose="02070309020205020404" pitchFamily="49" charset="0"/>
                <a:cs typeface="Courier New" panose="02070309020205020404" pitchFamily="49" charset="0"/>
              </a:rPr>
              <a:t>sigma.x</a:t>
            </a:r>
            <a:r>
              <a:rPr lang="pt-BR" sz="1800" dirty="0">
                <a:latin typeface="Courier New" panose="02070309020205020404" pitchFamily="49" charset="0"/>
                <a:cs typeface="Courier New" panose="02070309020205020404" pitchFamily="49" charset="0"/>
              </a:rPr>
              <a:t>=7, mu = 177, </a:t>
            </a:r>
          </a:p>
          <a:p>
            <a:pPr marL="0" indent="0">
              <a:buNone/>
            </a:pPr>
            <a:r>
              <a:rPr lang="pt-BR" sz="1800" dirty="0">
                <a:latin typeface="Courier New" panose="02070309020205020404" pitchFamily="49" charset="0"/>
                <a:cs typeface="Courier New" panose="02070309020205020404" pitchFamily="49" charset="0"/>
              </a:rPr>
              <a:t>             </a:t>
            </a:r>
            <a:r>
              <a:rPr lang="pt-BR" sz="1800" dirty="0" err="1">
                <a:latin typeface="Courier New" panose="02070309020205020404" pitchFamily="49" charset="0"/>
                <a:cs typeface="Courier New" panose="02070309020205020404" pitchFamily="49" charset="0"/>
              </a:rPr>
              <a:t>alternative</a:t>
            </a:r>
            <a:r>
              <a:rPr lang="pt-BR" sz="1800" dirty="0">
                <a:latin typeface="Courier New" panose="02070309020205020404" pitchFamily="49" charset="0"/>
                <a:cs typeface="Courier New" panose="02070309020205020404" pitchFamily="49" charset="0"/>
              </a:rPr>
              <a:t>=</a:t>
            </a:r>
            <a:r>
              <a:rPr lang="pt-BR" sz="1800" dirty="0">
                <a:solidFill>
                  <a:prstClr val="black"/>
                </a:solidFill>
                <a:latin typeface="Courier New" panose="02070309020205020404" pitchFamily="49" charset="0"/>
                <a:cs typeface="Courier New" panose="02070309020205020404" pitchFamily="49" charset="0"/>
              </a:rPr>
              <a:t>"</a:t>
            </a:r>
            <a:r>
              <a:rPr lang="pt-BR" sz="1800" dirty="0" err="1">
                <a:latin typeface="Courier New" panose="02070309020205020404" pitchFamily="49" charset="0"/>
                <a:cs typeface="Courier New" panose="02070309020205020404" pitchFamily="49" charset="0"/>
              </a:rPr>
              <a:t>less</a:t>
            </a:r>
            <a:r>
              <a:rPr lang="pt-BR" sz="1800" dirty="0">
                <a:latin typeface="Courier New" panose="02070309020205020404" pitchFamily="49" charset="0"/>
                <a:cs typeface="Courier New" panose="02070309020205020404" pitchFamily="49" charset="0"/>
              </a:rPr>
              <a:t>", </a:t>
            </a:r>
            <a:r>
              <a:rPr lang="pt-BR" sz="1800" dirty="0" err="1">
                <a:latin typeface="Courier New" panose="02070309020205020404" pitchFamily="49" charset="0"/>
                <a:cs typeface="Courier New" panose="02070309020205020404" pitchFamily="49" charset="0"/>
              </a:rPr>
              <a:t>conf.level</a:t>
            </a:r>
            <a:r>
              <a:rPr lang="pt-BR" sz="1800" dirty="0">
                <a:latin typeface="Courier New" panose="02070309020205020404" pitchFamily="49" charset="0"/>
                <a:cs typeface="Courier New" panose="02070309020205020404" pitchFamily="49" charset="0"/>
              </a:rPr>
              <a:t>=.95)</a:t>
            </a:r>
          </a:p>
        </p:txBody>
      </p:sp>
      <p:pic>
        <p:nvPicPr>
          <p:cNvPr id="5" name="Imagem 4">
            <a:extLst>
              <a:ext uri="{FF2B5EF4-FFF2-40B4-BE49-F238E27FC236}">
                <a16:creationId xmlns:a16="http://schemas.microsoft.com/office/drawing/2014/main" id="{4DB37A68-C972-4F87-884E-BED5B6BD9469}"/>
              </a:ext>
            </a:extLst>
          </p:cNvPr>
          <p:cNvPicPr>
            <a:picLocks noChangeAspect="1"/>
          </p:cNvPicPr>
          <p:nvPr/>
        </p:nvPicPr>
        <p:blipFill>
          <a:blip r:embed="rId2"/>
          <a:stretch>
            <a:fillRect/>
          </a:stretch>
        </p:blipFill>
        <p:spPr>
          <a:xfrm>
            <a:off x="488959" y="3115468"/>
            <a:ext cx="8042243" cy="3049836"/>
          </a:xfrm>
          <a:prstGeom prst="rect">
            <a:avLst/>
          </a:prstGeom>
        </p:spPr>
        <p:style>
          <a:lnRef idx="2">
            <a:schemeClr val="accent1"/>
          </a:lnRef>
          <a:fillRef idx="1">
            <a:schemeClr val="lt1"/>
          </a:fillRef>
          <a:effectRef idx="0">
            <a:schemeClr val="accent1"/>
          </a:effectRef>
          <a:fontRef idx="minor">
            <a:schemeClr val="dk1"/>
          </a:fontRef>
        </p:style>
      </p:pic>
    </p:spTree>
    <p:extLst>
      <p:ext uri="{BB962C8B-B14F-4D97-AF65-F5344CB8AC3E}">
        <p14:creationId xmlns:p14="http://schemas.microsoft.com/office/powerpoint/2010/main" val="314881927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079AEAA-D445-46B1-AA31-AEFB28B53EAD}"/>
              </a:ext>
            </a:extLst>
          </p:cNvPr>
          <p:cNvSpPr>
            <a:spLocks noGrp="1"/>
          </p:cNvSpPr>
          <p:nvPr>
            <p:ph type="title"/>
          </p:nvPr>
        </p:nvSpPr>
        <p:spPr/>
        <p:txBody>
          <a:bodyPr>
            <a:noAutofit/>
          </a:bodyPr>
          <a:lstStyle/>
          <a:p>
            <a:pPr algn="l"/>
            <a:r>
              <a:rPr lang="pt-BR" sz="2400" dirty="0"/>
              <a:t>Reamostragem (</a:t>
            </a:r>
            <a:r>
              <a:rPr lang="pt-BR" sz="2400" i="1" dirty="0" err="1"/>
              <a:t>bootstrapping</a:t>
            </a:r>
            <a:r>
              <a:rPr lang="pt-BR" sz="2400" dirty="0"/>
              <a:t>) da média amostral em R</a:t>
            </a:r>
          </a:p>
        </p:txBody>
      </p:sp>
      <p:sp>
        <p:nvSpPr>
          <p:cNvPr id="3" name="Espaço Reservado para Conteúdo 2">
            <a:extLst>
              <a:ext uri="{FF2B5EF4-FFF2-40B4-BE49-F238E27FC236}">
                <a16:creationId xmlns:a16="http://schemas.microsoft.com/office/drawing/2014/main" id="{C17E7C9A-FAE1-4D29-A51B-D459D6950D77}"/>
              </a:ext>
            </a:extLst>
          </p:cNvPr>
          <p:cNvSpPr>
            <a:spLocks noGrp="1"/>
          </p:cNvSpPr>
          <p:nvPr>
            <p:ph idx="1"/>
          </p:nvPr>
        </p:nvSpPr>
        <p:spPr>
          <a:xfrm>
            <a:off x="457200" y="1340768"/>
            <a:ext cx="8229600" cy="5517232"/>
          </a:xfrm>
        </p:spPr>
        <p:txBody>
          <a:bodyPr>
            <a:normAutofit/>
          </a:bodyPr>
          <a:lstStyle/>
          <a:p>
            <a:pPr marL="0" indent="0">
              <a:buNone/>
            </a:pPr>
            <a:r>
              <a:rPr lang="pt-BR" sz="1000" dirty="0">
                <a:latin typeface="Courier New" panose="02070309020205020404" pitchFamily="49" charset="0"/>
                <a:cs typeface="Courier New" panose="02070309020205020404" pitchFamily="49" charset="0"/>
              </a:rPr>
              <a:t>library(</a:t>
            </a:r>
            <a:r>
              <a:rPr lang="pt-BR" sz="1000" dirty="0" err="1">
                <a:latin typeface="Courier New" panose="02070309020205020404" pitchFamily="49" charset="0"/>
                <a:cs typeface="Courier New" panose="02070309020205020404" pitchFamily="49" charset="0"/>
              </a:rPr>
              <a:t>readxl</a:t>
            </a:r>
            <a:r>
              <a:rPr lang="pt-BR" sz="1000" dirty="0">
                <a:latin typeface="Courier New" panose="02070309020205020404" pitchFamily="49" charset="0"/>
                <a:cs typeface="Courier New" panose="02070309020205020404" pitchFamily="49" charset="0"/>
              </a:rPr>
              <a:t>)</a:t>
            </a:r>
          </a:p>
          <a:p>
            <a:pPr marL="0" indent="0">
              <a:buNone/>
            </a:pPr>
            <a:r>
              <a:rPr lang="pt-BR" sz="1000" dirty="0">
                <a:latin typeface="Courier New" panose="02070309020205020404" pitchFamily="49" charset="0"/>
                <a:cs typeface="Courier New" panose="02070309020205020404" pitchFamily="49" charset="0"/>
              </a:rPr>
              <a:t>B &lt;- 1e6;  alfa &lt;- 0.05; </a:t>
            </a:r>
            <a:r>
              <a:rPr lang="pt-BR" sz="1000" dirty="0" err="1">
                <a:latin typeface="Courier New" panose="02070309020205020404" pitchFamily="49" charset="0"/>
                <a:cs typeface="Courier New" panose="02070309020205020404" pitchFamily="49" charset="0"/>
              </a:rPr>
              <a:t>set.seed</a:t>
            </a:r>
            <a:r>
              <a:rPr lang="pt-BR" sz="1000" dirty="0">
                <a:latin typeface="Courier New" panose="02070309020205020404" pitchFamily="49" charset="0"/>
                <a:cs typeface="Courier New" panose="02070309020205020404" pitchFamily="49" charset="0"/>
              </a:rPr>
              <a:t>(123)</a:t>
            </a:r>
          </a:p>
          <a:p>
            <a:pPr marL="0" indent="0">
              <a:buNone/>
            </a:pPr>
            <a:r>
              <a:rPr lang="pt-BR" sz="1000" dirty="0">
                <a:latin typeface="Courier New" panose="02070309020205020404" pitchFamily="49" charset="0"/>
                <a:cs typeface="Courier New" panose="02070309020205020404" pitchFamily="49" charset="0"/>
              </a:rPr>
              <a:t>Dados &lt;- </a:t>
            </a:r>
            <a:r>
              <a:rPr lang="pt-BR" sz="1000" dirty="0" err="1">
                <a:latin typeface="Courier New" panose="02070309020205020404" pitchFamily="49" charset="0"/>
                <a:cs typeface="Courier New" panose="02070309020205020404" pitchFamily="49" charset="0"/>
              </a:rPr>
              <a:t>readxl</a:t>
            </a:r>
            <a:r>
              <a:rPr lang="pt-BR" sz="1000" dirty="0">
                <a:latin typeface="Courier New" panose="02070309020205020404" pitchFamily="49" charset="0"/>
                <a:cs typeface="Courier New" panose="02070309020205020404" pitchFamily="49" charset="0"/>
              </a:rPr>
              <a:t>::</a:t>
            </a:r>
            <a:r>
              <a:rPr lang="pt-BR" sz="1000" dirty="0" err="1">
                <a:latin typeface="Courier New" panose="02070309020205020404" pitchFamily="49" charset="0"/>
                <a:cs typeface="Courier New" panose="02070309020205020404" pitchFamily="49" charset="0"/>
              </a:rPr>
              <a:t>read_excel</a:t>
            </a:r>
            <a:r>
              <a:rPr lang="pt-BR" sz="1000" dirty="0">
                <a:latin typeface="Courier New" panose="02070309020205020404" pitchFamily="49" charset="0"/>
                <a:cs typeface="Courier New" panose="02070309020205020404" pitchFamily="49" charset="0"/>
              </a:rPr>
              <a:t>("Adm2008.xlsx")</a:t>
            </a:r>
          </a:p>
          <a:p>
            <a:pPr marL="0" indent="0">
              <a:buNone/>
            </a:pPr>
            <a:r>
              <a:rPr lang="pt-BR" sz="1000" dirty="0">
                <a:latin typeface="Courier New" panose="02070309020205020404" pitchFamily="49" charset="0"/>
                <a:cs typeface="Courier New" panose="02070309020205020404" pitchFamily="49" charset="0"/>
              </a:rPr>
              <a:t>Dados &lt;- Dados[, 1:4]</a:t>
            </a:r>
          </a:p>
          <a:p>
            <a:pPr marL="0" indent="0">
              <a:buNone/>
            </a:pPr>
            <a:r>
              <a:rPr lang="pt-BR" sz="1000" dirty="0" err="1">
                <a:latin typeface="Courier New" panose="02070309020205020404" pitchFamily="49" charset="0"/>
                <a:cs typeface="Courier New" panose="02070309020205020404" pitchFamily="49" charset="0"/>
              </a:rPr>
              <a:t>Matriz.Fem</a:t>
            </a:r>
            <a:r>
              <a:rPr lang="pt-BR" sz="1000" dirty="0">
                <a:latin typeface="Courier New" panose="02070309020205020404" pitchFamily="49" charset="0"/>
                <a:cs typeface="Courier New" panose="02070309020205020404" pitchFamily="49" charset="0"/>
              </a:rPr>
              <a:t> &lt;- </a:t>
            </a:r>
            <a:r>
              <a:rPr lang="pt-BR" sz="1000" dirty="0" err="1">
                <a:latin typeface="Courier New" panose="02070309020205020404" pitchFamily="49" charset="0"/>
                <a:cs typeface="Courier New" panose="02070309020205020404" pitchFamily="49" charset="0"/>
              </a:rPr>
              <a:t>as.matrix</a:t>
            </a:r>
            <a:r>
              <a:rPr lang="pt-BR" sz="1000" dirty="0">
                <a:latin typeface="Courier New" panose="02070309020205020404" pitchFamily="49" charset="0"/>
                <a:cs typeface="Courier New" panose="02070309020205020404" pitchFamily="49" charset="0"/>
              </a:rPr>
              <a:t>(Dados[</a:t>
            </a:r>
            <a:r>
              <a:rPr lang="pt-BR" sz="1000" dirty="0" err="1">
                <a:latin typeface="Courier New" panose="02070309020205020404" pitchFamily="49" charset="0"/>
                <a:cs typeface="Courier New" panose="02070309020205020404" pitchFamily="49" charset="0"/>
              </a:rPr>
              <a:t>Dados$Genero</a:t>
            </a:r>
            <a:r>
              <a:rPr lang="pt-BR" sz="1000" dirty="0">
                <a:latin typeface="Courier New" panose="02070309020205020404" pitchFamily="49" charset="0"/>
                <a:cs typeface="Courier New" panose="02070309020205020404" pitchFamily="49" charset="0"/>
              </a:rPr>
              <a:t>=="Feminino", 3:4])</a:t>
            </a:r>
          </a:p>
          <a:p>
            <a:pPr marL="0" indent="0">
              <a:buNone/>
            </a:pPr>
            <a:r>
              <a:rPr lang="pt-BR" sz="1000" dirty="0" err="1">
                <a:latin typeface="Courier New" panose="02070309020205020404" pitchFamily="49" charset="0"/>
                <a:cs typeface="Courier New" panose="02070309020205020404" pitchFamily="49" charset="0"/>
              </a:rPr>
              <a:t>N.Fem</a:t>
            </a:r>
            <a:r>
              <a:rPr lang="pt-BR" sz="1000" dirty="0">
                <a:latin typeface="Courier New" panose="02070309020205020404" pitchFamily="49" charset="0"/>
                <a:cs typeface="Courier New" panose="02070309020205020404" pitchFamily="49" charset="0"/>
              </a:rPr>
              <a:t> &lt;- </a:t>
            </a:r>
            <a:r>
              <a:rPr lang="pt-BR" sz="1000" dirty="0" err="1">
                <a:latin typeface="Courier New" panose="02070309020205020404" pitchFamily="49" charset="0"/>
                <a:cs typeface="Courier New" panose="02070309020205020404" pitchFamily="49" charset="0"/>
              </a:rPr>
              <a:t>nrow</a:t>
            </a:r>
            <a:r>
              <a:rPr lang="pt-BR" sz="1000" dirty="0">
                <a:latin typeface="Courier New" panose="02070309020205020404" pitchFamily="49" charset="0"/>
                <a:cs typeface="Courier New" panose="02070309020205020404" pitchFamily="49" charset="0"/>
              </a:rPr>
              <a:t>(</a:t>
            </a:r>
            <a:r>
              <a:rPr lang="pt-BR" sz="1000" dirty="0" err="1">
                <a:latin typeface="Courier New" panose="02070309020205020404" pitchFamily="49" charset="0"/>
                <a:cs typeface="Courier New" panose="02070309020205020404" pitchFamily="49" charset="0"/>
              </a:rPr>
              <a:t>Matriz.Fem</a:t>
            </a:r>
            <a:r>
              <a:rPr lang="pt-BR" sz="1000" dirty="0">
                <a:latin typeface="Courier New" panose="02070309020205020404" pitchFamily="49" charset="0"/>
                <a:cs typeface="Courier New" panose="02070309020205020404" pitchFamily="49" charset="0"/>
              </a:rPr>
              <a:t>)</a:t>
            </a:r>
          </a:p>
          <a:p>
            <a:pPr marL="0" indent="0">
              <a:buNone/>
            </a:pPr>
            <a:r>
              <a:rPr lang="pt-BR" sz="1000" dirty="0" err="1">
                <a:latin typeface="Courier New" panose="02070309020205020404" pitchFamily="49" charset="0"/>
                <a:cs typeface="Courier New" panose="02070309020205020404" pitchFamily="49" charset="0"/>
              </a:rPr>
              <a:t>plot</a:t>
            </a:r>
            <a:r>
              <a:rPr lang="pt-BR" sz="1000" dirty="0">
                <a:latin typeface="Courier New" panose="02070309020205020404" pitchFamily="49" charset="0"/>
                <a:cs typeface="Courier New" panose="02070309020205020404" pitchFamily="49" charset="0"/>
              </a:rPr>
              <a:t>(</a:t>
            </a:r>
            <a:r>
              <a:rPr lang="pt-BR" sz="1000" dirty="0" err="1">
                <a:latin typeface="Courier New" panose="02070309020205020404" pitchFamily="49" charset="0"/>
                <a:cs typeface="Courier New" panose="02070309020205020404" pitchFamily="49" charset="0"/>
              </a:rPr>
              <a:t>density</a:t>
            </a:r>
            <a:r>
              <a:rPr lang="pt-BR" sz="1000" dirty="0">
                <a:latin typeface="Courier New" panose="02070309020205020404" pitchFamily="49" charset="0"/>
                <a:cs typeface="Courier New" panose="02070309020205020404" pitchFamily="49" charset="0"/>
              </a:rPr>
              <a:t>(</a:t>
            </a:r>
            <a:r>
              <a:rPr lang="pt-BR" sz="1000" dirty="0" err="1">
                <a:latin typeface="Courier New" panose="02070309020205020404" pitchFamily="49" charset="0"/>
                <a:cs typeface="Courier New" panose="02070309020205020404" pitchFamily="49" charset="0"/>
              </a:rPr>
              <a:t>Matriz.Fem</a:t>
            </a:r>
            <a:r>
              <a:rPr lang="pt-BR" sz="1000" dirty="0">
                <a:latin typeface="Courier New" panose="02070309020205020404" pitchFamily="49" charset="0"/>
                <a:cs typeface="Courier New" panose="02070309020205020404" pitchFamily="49" charset="0"/>
              </a:rPr>
              <a:t>[,1], na.rm=TRUE),</a:t>
            </a:r>
          </a:p>
          <a:p>
            <a:pPr marL="0" indent="0">
              <a:buNone/>
            </a:pPr>
            <a:r>
              <a:rPr lang="pt-BR" sz="1000" dirty="0">
                <a:latin typeface="Courier New" panose="02070309020205020404" pitchFamily="49" charset="0"/>
                <a:cs typeface="Courier New" panose="02070309020205020404" pitchFamily="49" charset="0"/>
              </a:rPr>
              <a:t>     </a:t>
            </a:r>
            <a:r>
              <a:rPr lang="pt-BR" sz="1000" dirty="0" err="1">
                <a:latin typeface="Courier New" panose="02070309020205020404" pitchFamily="49" charset="0"/>
                <a:cs typeface="Courier New" panose="02070309020205020404" pitchFamily="49" charset="0"/>
              </a:rPr>
              <a:t>main</a:t>
            </a:r>
            <a:r>
              <a:rPr lang="pt-BR" sz="1000" dirty="0">
                <a:latin typeface="Courier New" panose="02070309020205020404" pitchFamily="49" charset="0"/>
                <a:cs typeface="Courier New" panose="02070309020205020404" pitchFamily="49" charset="0"/>
              </a:rPr>
              <a:t>=paste("Estudante feminina ADM-FEAUSP-2008\</a:t>
            </a:r>
            <a:r>
              <a:rPr lang="pt-BR" sz="1000" dirty="0" err="1">
                <a:latin typeface="Courier New" panose="02070309020205020404" pitchFamily="49" charset="0"/>
                <a:cs typeface="Courier New" panose="02070309020205020404" pitchFamily="49" charset="0"/>
              </a:rPr>
              <a:t>nN</a:t>
            </a:r>
            <a:r>
              <a:rPr lang="pt-BR" sz="1000" dirty="0">
                <a:latin typeface="Courier New" panose="02070309020205020404" pitchFamily="49" charset="0"/>
                <a:cs typeface="Courier New" panose="02070309020205020404" pitchFamily="49" charset="0"/>
              </a:rPr>
              <a:t> =", </a:t>
            </a:r>
            <a:r>
              <a:rPr lang="pt-BR" sz="1000" dirty="0" err="1">
                <a:latin typeface="Courier New" panose="02070309020205020404" pitchFamily="49" charset="0"/>
                <a:cs typeface="Courier New" panose="02070309020205020404" pitchFamily="49" charset="0"/>
              </a:rPr>
              <a:t>N.Fem</a:t>
            </a:r>
            <a:r>
              <a:rPr lang="pt-BR" sz="1000" dirty="0">
                <a:latin typeface="Courier New" panose="02070309020205020404" pitchFamily="49" charset="0"/>
                <a:cs typeface="Courier New" panose="02070309020205020404" pitchFamily="49" charset="0"/>
              </a:rPr>
              <a:t>,</a:t>
            </a:r>
          </a:p>
          <a:p>
            <a:pPr marL="0" indent="0">
              <a:buNone/>
            </a:pPr>
            <a:r>
              <a:rPr lang="pt-BR" sz="1000" dirty="0">
                <a:latin typeface="Courier New" panose="02070309020205020404" pitchFamily="49" charset="0"/>
                <a:cs typeface="Courier New" panose="02070309020205020404" pitchFamily="49" charset="0"/>
              </a:rPr>
              <a:t>                "\</a:t>
            </a:r>
            <a:r>
              <a:rPr lang="pt-BR" sz="1000" dirty="0" err="1">
                <a:latin typeface="Courier New" panose="02070309020205020404" pitchFamily="49" charset="0"/>
                <a:cs typeface="Courier New" panose="02070309020205020404" pitchFamily="49" charset="0"/>
              </a:rPr>
              <a:t>nDesvio-padrao</a:t>
            </a:r>
            <a:r>
              <a:rPr lang="pt-BR" sz="1000" dirty="0">
                <a:latin typeface="Courier New" panose="02070309020205020404" pitchFamily="49" charset="0"/>
                <a:cs typeface="Courier New" panose="02070309020205020404" pitchFamily="49" charset="0"/>
              </a:rPr>
              <a:t> de estatura =", </a:t>
            </a:r>
          </a:p>
          <a:p>
            <a:pPr marL="0" indent="0">
              <a:buNone/>
            </a:pPr>
            <a:r>
              <a:rPr lang="pt-BR" sz="1000" dirty="0">
                <a:latin typeface="Courier New" panose="02070309020205020404" pitchFamily="49" charset="0"/>
                <a:cs typeface="Courier New" panose="02070309020205020404" pitchFamily="49" charset="0"/>
              </a:rPr>
              <a:t>                round(</a:t>
            </a:r>
            <a:r>
              <a:rPr lang="pt-BR" sz="1000" dirty="0" err="1">
                <a:latin typeface="Courier New" panose="02070309020205020404" pitchFamily="49" charset="0"/>
                <a:cs typeface="Courier New" panose="02070309020205020404" pitchFamily="49" charset="0"/>
              </a:rPr>
              <a:t>sd</a:t>
            </a:r>
            <a:r>
              <a:rPr lang="pt-BR" sz="1000" dirty="0">
                <a:latin typeface="Courier New" panose="02070309020205020404" pitchFamily="49" charset="0"/>
                <a:cs typeface="Courier New" panose="02070309020205020404" pitchFamily="49" charset="0"/>
              </a:rPr>
              <a:t>(</a:t>
            </a:r>
            <a:r>
              <a:rPr lang="pt-BR" sz="1000" dirty="0" err="1">
                <a:latin typeface="Courier New" panose="02070309020205020404" pitchFamily="49" charset="0"/>
                <a:cs typeface="Courier New" panose="02070309020205020404" pitchFamily="49" charset="0"/>
              </a:rPr>
              <a:t>Matriz.Fem</a:t>
            </a:r>
            <a:r>
              <a:rPr lang="pt-BR" sz="1000" dirty="0">
                <a:latin typeface="Courier New" panose="02070309020205020404" pitchFamily="49" charset="0"/>
                <a:cs typeface="Courier New" panose="02070309020205020404" pitchFamily="49" charset="0"/>
              </a:rPr>
              <a:t>[,1], na.rm=TRUE), 4)), </a:t>
            </a:r>
          </a:p>
          <a:p>
            <a:pPr marL="0" indent="0">
              <a:buNone/>
            </a:pPr>
            <a:r>
              <a:rPr lang="pt-BR" sz="1000" dirty="0">
                <a:latin typeface="Courier New" panose="02070309020205020404" pitchFamily="49" charset="0"/>
                <a:cs typeface="Courier New" panose="02070309020205020404" pitchFamily="49" charset="0"/>
              </a:rPr>
              <a:t>     </a:t>
            </a:r>
            <a:r>
              <a:rPr lang="pt-BR" sz="1000" dirty="0" err="1">
                <a:latin typeface="Courier New" panose="02070309020205020404" pitchFamily="49" charset="0"/>
                <a:cs typeface="Courier New" panose="02070309020205020404" pitchFamily="49" charset="0"/>
              </a:rPr>
              <a:t>xlab</a:t>
            </a:r>
            <a:r>
              <a:rPr lang="pt-BR" sz="1000" dirty="0">
                <a:latin typeface="Courier New" panose="02070309020205020404" pitchFamily="49" charset="0"/>
                <a:cs typeface="Courier New" panose="02070309020205020404" pitchFamily="49" charset="0"/>
              </a:rPr>
              <a:t>="Estatura (m)", </a:t>
            </a:r>
            <a:r>
              <a:rPr lang="pt-BR" sz="1000" dirty="0" err="1">
                <a:latin typeface="Courier New" panose="02070309020205020404" pitchFamily="49" charset="0"/>
                <a:cs typeface="Courier New" panose="02070309020205020404" pitchFamily="49" charset="0"/>
              </a:rPr>
              <a:t>ylab</a:t>
            </a:r>
            <a:r>
              <a:rPr lang="pt-BR" sz="1000" dirty="0">
                <a:latin typeface="Courier New" panose="02070309020205020404" pitchFamily="49" charset="0"/>
                <a:cs typeface="Courier New" panose="02070309020205020404" pitchFamily="49" charset="0"/>
              </a:rPr>
              <a:t>="Densidade")</a:t>
            </a:r>
          </a:p>
          <a:p>
            <a:pPr marL="0" indent="0">
              <a:buNone/>
            </a:pPr>
            <a:r>
              <a:rPr lang="pt-BR" sz="1000" dirty="0" err="1">
                <a:latin typeface="Courier New" panose="02070309020205020404" pitchFamily="49" charset="0"/>
                <a:cs typeface="Courier New" panose="02070309020205020404" pitchFamily="49" charset="0"/>
              </a:rPr>
              <a:t>estat.media.boot.Fem</a:t>
            </a:r>
            <a:r>
              <a:rPr lang="pt-BR" sz="1000" dirty="0">
                <a:latin typeface="Courier New" panose="02070309020205020404" pitchFamily="49" charset="0"/>
                <a:cs typeface="Courier New" panose="02070309020205020404" pitchFamily="49" charset="0"/>
              </a:rPr>
              <a:t> &lt;- </a:t>
            </a:r>
            <a:r>
              <a:rPr lang="pt-BR" sz="1000" dirty="0" err="1">
                <a:latin typeface="Courier New" panose="02070309020205020404" pitchFamily="49" charset="0"/>
                <a:cs typeface="Courier New" panose="02070309020205020404" pitchFamily="49" charset="0"/>
              </a:rPr>
              <a:t>replicate</a:t>
            </a:r>
            <a:r>
              <a:rPr lang="pt-BR" sz="1000" dirty="0">
                <a:latin typeface="Courier New" panose="02070309020205020404" pitchFamily="49" charset="0"/>
                <a:cs typeface="Courier New" panose="02070309020205020404" pitchFamily="49" charset="0"/>
              </a:rPr>
              <a:t>(B, </a:t>
            </a:r>
            <a:r>
              <a:rPr lang="pt-BR" sz="1000" dirty="0" err="1">
                <a:latin typeface="Courier New" panose="02070309020205020404" pitchFamily="49" charset="0"/>
                <a:cs typeface="Courier New" panose="02070309020205020404" pitchFamily="49" charset="0"/>
              </a:rPr>
              <a:t>mean</a:t>
            </a:r>
            <a:r>
              <a:rPr lang="pt-BR" sz="1000" dirty="0">
                <a:latin typeface="Courier New" panose="02070309020205020404" pitchFamily="49" charset="0"/>
                <a:cs typeface="Courier New" panose="02070309020205020404" pitchFamily="49" charset="0"/>
              </a:rPr>
              <a:t>(sample(</a:t>
            </a:r>
            <a:r>
              <a:rPr lang="pt-BR" sz="1000" dirty="0" err="1">
                <a:latin typeface="Courier New" panose="02070309020205020404" pitchFamily="49" charset="0"/>
                <a:cs typeface="Courier New" panose="02070309020205020404" pitchFamily="49" charset="0"/>
              </a:rPr>
              <a:t>Matriz.Fem</a:t>
            </a:r>
            <a:r>
              <a:rPr lang="pt-BR" sz="1000" dirty="0">
                <a:latin typeface="Courier New" panose="02070309020205020404" pitchFamily="49" charset="0"/>
                <a:cs typeface="Courier New" panose="02070309020205020404" pitchFamily="49" charset="0"/>
              </a:rPr>
              <a:t>[,1], </a:t>
            </a:r>
            <a:r>
              <a:rPr lang="pt-BR" sz="1000" dirty="0" err="1">
                <a:latin typeface="Courier New" panose="02070309020205020404" pitchFamily="49" charset="0"/>
                <a:cs typeface="Courier New" panose="02070309020205020404" pitchFamily="49" charset="0"/>
              </a:rPr>
              <a:t>replace</a:t>
            </a:r>
            <a:r>
              <a:rPr lang="pt-BR" sz="1000" dirty="0">
                <a:latin typeface="Courier New" panose="02070309020205020404" pitchFamily="49" charset="0"/>
                <a:cs typeface="Courier New" panose="02070309020205020404" pitchFamily="49" charset="0"/>
              </a:rPr>
              <a:t>=TRUE)))</a:t>
            </a:r>
          </a:p>
          <a:p>
            <a:pPr marL="0" indent="0">
              <a:buNone/>
            </a:pPr>
            <a:r>
              <a:rPr lang="pt-BR" sz="1000" dirty="0">
                <a:latin typeface="Courier New" panose="02070309020205020404" pitchFamily="49" charset="0"/>
                <a:cs typeface="Courier New" panose="02070309020205020404" pitchFamily="49" charset="0"/>
              </a:rPr>
              <a:t>print(</a:t>
            </a:r>
            <a:r>
              <a:rPr lang="pt-BR" sz="1000" dirty="0" err="1">
                <a:latin typeface="Courier New" panose="02070309020205020404" pitchFamily="49" charset="0"/>
                <a:cs typeface="Courier New" panose="02070309020205020404" pitchFamily="49" charset="0"/>
              </a:rPr>
              <a:t>mean</a:t>
            </a:r>
            <a:r>
              <a:rPr lang="pt-BR" sz="1000" dirty="0">
                <a:latin typeface="Courier New" panose="02070309020205020404" pitchFamily="49" charset="0"/>
                <a:cs typeface="Courier New" panose="02070309020205020404" pitchFamily="49" charset="0"/>
              </a:rPr>
              <a:t>(</a:t>
            </a:r>
            <a:r>
              <a:rPr lang="pt-BR" sz="1000" dirty="0" err="1">
                <a:latin typeface="Courier New" panose="02070309020205020404" pitchFamily="49" charset="0"/>
                <a:cs typeface="Courier New" panose="02070309020205020404" pitchFamily="49" charset="0"/>
              </a:rPr>
              <a:t>Matriz.Fem</a:t>
            </a:r>
            <a:r>
              <a:rPr lang="pt-BR" sz="1000" dirty="0">
                <a:latin typeface="Courier New" panose="02070309020205020404" pitchFamily="49" charset="0"/>
                <a:cs typeface="Courier New" panose="02070309020205020404" pitchFamily="49" charset="0"/>
              </a:rPr>
              <a:t>[,1], na.rm=TRUE))</a:t>
            </a:r>
          </a:p>
          <a:p>
            <a:pPr marL="0" indent="0">
              <a:buNone/>
            </a:pPr>
            <a:r>
              <a:rPr lang="pt-BR" sz="1000" dirty="0">
                <a:latin typeface="Courier New" panose="02070309020205020404" pitchFamily="49" charset="0"/>
                <a:cs typeface="Courier New" panose="02070309020205020404" pitchFamily="49" charset="0"/>
              </a:rPr>
              <a:t>print(</a:t>
            </a:r>
            <a:r>
              <a:rPr lang="pt-BR" sz="1000" dirty="0" err="1">
                <a:latin typeface="Courier New" panose="02070309020205020404" pitchFamily="49" charset="0"/>
                <a:cs typeface="Courier New" panose="02070309020205020404" pitchFamily="49" charset="0"/>
              </a:rPr>
              <a:t>mean</a:t>
            </a:r>
            <a:r>
              <a:rPr lang="pt-BR" sz="1000" dirty="0">
                <a:latin typeface="Courier New" panose="02070309020205020404" pitchFamily="49" charset="0"/>
                <a:cs typeface="Courier New" panose="02070309020205020404" pitchFamily="49" charset="0"/>
              </a:rPr>
              <a:t>(</a:t>
            </a:r>
            <a:r>
              <a:rPr lang="pt-BR" sz="1000" dirty="0" err="1">
                <a:latin typeface="Courier New" panose="02070309020205020404" pitchFamily="49" charset="0"/>
                <a:cs typeface="Courier New" panose="02070309020205020404" pitchFamily="49" charset="0"/>
              </a:rPr>
              <a:t>estat.media.boot.Fem</a:t>
            </a:r>
            <a:r>
              <a:rPr lang="pt-BR" sz="1000" dirty="0">
                <a:latin typeface="Courier New" panose="02070309020205020404" pitchFamily="49" charset="0"/>
                <a:cs typeface="Courier New" panose="02070309020205020404" pitchFamily="49" charset="0"/>
              </a:rPr>
              <a:t>, na.rm=TRUE))</a:t>
            </a:r>
          </a:p>
          <a:p>
            <a:pPr marL="0" indent="0">
              <a:buNone/>
            </a:pPr>
            <a:r>
              <a:rPr lang="pt-BR" sz="1000" dirty="0" err="1">
                <a:latin typeface="Courier New" panose="02070309020205020404" pitchFamily="49" charset="0"/>
                <a:cs typeface="Courier New" panose="02070309020205020404" pitchFamily="49" charset="0"/>
              </a:rPr>
              <a:t>quantile</a:t>
            </a:r>
            <a:r>
              <a:rPr lang="pt-BR" sz="1000" dirty="0">
                <a:latin typeface="Courier New" panose="02070309020205020404" pitchFamily="49" charset="0"/>
                <a:cs typeface="Courier New" panose="02070309020205020404" pitchFamily="49" charset="0"/>
              </a:rPr>
              <a:t>(</a:t>
            </a:r>
            <a:r>
              <a:rPr lang="pt-BR" sz="1000" dirty="0" err="1">
                <a:latin typeface="Courier New" panose="02070309020205020404" pitchFamily="49" charset="0"/>
                <a:cs typeface="Courier New" panose="02070309020205020404" pitchFamily="49" charset="0"/>
              </a:rPr>
              <a:t>estat.media.boot.Fem</a:t>
            </a:r>
            <a:r>
              <a:rPr lang="pt-BR" sz="1000" dirty="0">
                <a:latin typeface="Courier New" panose="02070309020205020404" pitchFamily="49" charset="0"/>
                <a:cs typeface="Courier New" panose="02070309020205020404" pitchFamily="49" charset="0"/>
              </a:rPr>
              <a:t>, </a:t>
            </a:r>
            <a:r>
              <a:rPr lang="pt-BR" sz="1000" dirty="0" err="1">
                <a:latin typeface="Courier New" panose="02070309020205020404" pitchFamily="49" charset="0"/>
                <a:cs typeface="Courier New" panose="02070309020205020404" pitchFamily="49" charset="0"/>
              </a:rPr>
              <a:t>probs</a:t>
            </a:r>
            <a:r>
              <a:rPr lang="pt-BR" sz="1000" dirty="0">
                <a:latin typeface="Courier New" panose="02070309020205020404" pitchFamily="49" charset="0"/>
                <a:cs typeface="Courier New" panose="02070309020205020404" pitchFamily="49" charset="0"/>
              </a:rPr>
              <a:t>=c(alfa/2, 1 - alfa/2))</a:t>
            </a:r>
          </a:p>
          <a:p>
            <a:pPr marL="0" indent="0">
              <a:buNone/>
            </a:pPr>
            <a:r>
              <a:rPr lang="pt-BR" sz="1000" dirty="0" err="1">
                <a:latin typeface="Courier New" panose="02070309020205020404" pitchFamily="49" charset="0"/>
                <a:cs typeface="Courier New" panose="02070309020205020404" pitchFamily="49" charset="0"/>
              </a:rPr>
              <a:t>t.test</a:t>
            </a:r>
            <a:r>
              <a:rPr lang="pt-BR" sz="1000" dirty="0">
                <a:latin typeface="Courier New" panose="02070309020205020404" pitchFamily="49" charset="0"/>
                <a:cs typeface="Courier New" panose="02070309020205020404" pitchFamily="49" charset="0"/>
              </a:rPr>
              <a:t>(</a:t>
            </a:r>
            <a:r>
              <a:rPr lang="pt-BR" sz="1000" dirty="0" err="1">
                <a:latin typeface="Courier New" panose="02070309020205020404" pitchFamily="49" charset="0"/>
                <a:cs typeface="Courier New" panose="02070309020205020404" pitchFamily="49" charset="0"/>
              </a:rPr>
              <a:t>Matriz.Fem</a:t>
            </a:r>
            <a:r>
              <a:rPr lang="pt-BR" sz="1000" dirty="0">
                <a:latin typeface="Courier New" panose="02070309020205020404" pitchFamily="49" charset="0"/>
                <a:cs typeface="Courier New" panose="02070309020205020404" pitchFamily="49" charset="0"/>
              </a:rPr>
              <a:t>[,1])$conf.int</a:t>
            </a:r>
          </a:p>
          <a:p>
            <a:pPr marL="0" indent="0">
              <a:buNone/>
            </a:pPr>
            <a:r>
              <a:rPr lang="pt-BR" sz="1000" dirty="0" err="1">
                <a:latin typeface="Courier New" panose="02070309020205020404" pitchFamily="49" charset="0"/>
                <a:cs typeface="Courier New" panose="02070309020205020404" pitchFamily="49" charset="0"/>
              </a:rPr>
              <a:t>plot</a:t>
            </a:r>
            <a:r>
              <a:rPr lang="pt-BR" sz="1000" dirty="0">
                <a:latin typeface="Courier New" panose="02070309020205020404" pitchFamily="49" charset="0"/>
                <a:cs typeface="Courier New" panose="02070309020205020404" pitchFamily="49" charset="0"/>
              </a:rPr>
              <a:t>(</a:t>
            </a:r>
            <a:r>
              <a:rPr lang="pt-BR" sz="1000" dirty="0" err="1">
                <a:latin typeface="Courier New" panose="02070309020205020404" pitchFamily="49" charset="0"/>
                <a:cs typeface="Courier New" panose="02070309020205020404" pitchFamily="49" charset="0"/>
              </a:rPr>
              <a:t>density</a:t>
            </a:r>
            <a:r>
              <a:rPr lang="pt-BR" sz="1000" dirty="0">
                <a:latin typeface="Courier New" panose="02070309020205020404" pitchFamily="49" charset="0"/>
                <a:cs typeface="Courier New" panose="02070309020205020404" pitchFamily="49" charset="0"/>
              </a:rPr>
              <a:t>(</a:t>
            </a:r>
            <a:r>
              <a:rPr lang="pt-BR" sz="1000" dirty="0" err="1">
                <a:latin typeface="Courier New" panose="02070309020205020404" pitchFamily="49" charset="0"/>
                <a:cs typeface="Courier New" panose="02070309020205020404" pitchFamily="49" charset="0"/>
              </a:rPr>
              <a:t>estat.media.boot.Fem</a:t>
            </a:r>
            <a:r>
              <a:rPr lang="pt-BR" sz="1000" dirty="0">
                <a:latin typeface="Courier New" panose="02070309020205020404" pitchFamily="49" charset="0"/>
                <a:cs typeface="Courier New" panose="02070309020205020404" pitchFamily="49" charset="0"/>
              </a:rPr>
              <a:t>, na.rm=TRUE), </a:t>
            </a:r>
          </a:p>
          <a:p>
            <a:pPr marL="0" indent="0">
              <a:buNone/>
            </a:pPr>
            <a:r>
              <a:rPr lang="pt-BR" sz="1000" dirty="0">
                <a:latin typeface="Courier New" panose="02070309020205020404" pitchFamily="49" charset="0"/>
                <a:cs typeface="Courier New" panose="02070309020205020404" pitchFamily="49" charset="0"/>
              </a:rPr>
              <a:t>     </a:t>
            </a:r>
            <a:r>
              <a:rPr lang="pt-BR" sz="1000" dirty="0" err="1">
                <a:latin typeface="Courier New" panose="02070309020205020404" pitchFamily="49" charset="0"/>
                <a:cs typeface="Courier New" panose="02070309020205020404" pitchFamily="49" charset="0"/>
              </a:rPr>
              <a:t>main</a:t>
            </a:r>
            <a:r>
              <a:rPr lang="pt-BR" sz="1000" dirty="0">
                <a:latin typeface="Courier New" panose="02070309020205020404" pitchFamily="49" charset="0"/>
                <a:cs typeface="Courier New" panose="02070309020205020404" pitchFamily="49" charset="0"/>
              </a:rPr>
              <a:t>=paste("Estudante feminina ADM-FEAUSP-2008\</a:t>
            </a:r>
            <a:r>
              <a:rPr lang="pt-BR" sz="1000" dirty="0" err="1">
                <a:latin typeface="Courier New" panose="02070309020205020404" pitchFamily="49" charset="0"/>
                <a:cs typeface="Courier New" panose="02070309020205020404" pitchFamily="49" charset="0"/>
              </a:rPr>
              <a:t>nN</a:t>
            </a:r>
            <a:r>
              <a:rPr lang="pt-BR" sz="1000" dirty="0">
                <a:latin typeface="Courier New" panose="02070309020205020404" pitchFamily="49" charset="0"/>
                <a:cs typeface="Courier New" panose="02070309020205020404" pitchFamily="49" charset="0"/>
              </a:rPr>
              <a:t> =", </a:t>
            </a:r>
            <a:r>
              <a:rPr lang="pt-BR" sz="1000" dirty="0" err="1">
                <a:latin typeface="Courier New" panose="02070309020205020404" pitchFamily="49" charset="0"/>
                <a:cs typeface="Courier New" panose="02070309020205020404" pitchFamily="49" charset="0"/>
              </a:rPr>
              <a:t>N.Fem</a:t>
            </a:r>
            <a:r>
              <a:rPr lang="pt-BR" sz="1000" dirty="0">
                <a:latin typeface="Courier New" panose="02070309020205020404" pitchFamily="49" charset="0"/>
                <a:cs typeface="Courier New" panose="02070309020205020404" pitchFamily="49" charset="0"/>
              </a:rPr>
              <a:t>,</a:t>
            </a:r>
          </a:p>
          <a:p>
            <a:pPr marL="0" indent="0">
              <a:buNone/>
            </a:pPr>
            <a:r>
              <a:rPr lang="pt-BR" sz="1000" dirty="0">
                <a:latin typeface="Courier New" panose="02070309020205020404" pitchFamily="49" charset="0"/>
                <a:cs typeface="Courier New" panose="02070309020205020404" pitchFamily="49" charset="0"/>
              </a:rPr>
              <a:t>                "\</a:t>
            </a:r>
            <a:r>
              <a:rPr lang="pt-BR" sz="1000" dirty="0" err="1">
                <a:latin typeface="Courier New" panose="02070309020205020404" pitchFamily="49" charset="0"/>
                <a:cs typeface="Courier New" panose="02070309020205020404" pitchFamily="49" charset="0"/>
              </a:rPr>
              <a:t>nErro-padrao</a:t>
            </a:r>
            <a:r>
              <a:rPr lang="pt-BR" sz="1000" dirty="0">
                <a:latin typeface="Courier New" panose="02070309020205020404" pitchFamily="49" charset="0"/>
                <a:cs typeface="Courier New" panose="02070309020205020404" pitchFamily="49" charset="0"/>
              </a:rPr>
              <a:t> da media amostral =", </a:t>
            </a:r>
          </a:p>
          <a:p>
            <a:pPr marL="0" indent="0">
              <a:buNone/>
            </a:pPr>
            <a:r>
              <a:rPr lang="pt-BR" sz="1000" dirty="0">
                <a:latin typeface="Courier New" panose="02070309020205020404" pitchFamily="49" charset="0"/>
                <a:cs typeface="Courier New" panose="02070309020205020404" pitchFamily="49" charset="0"/>
              </a:rPr>
              <a:t>                round(</a:t>
            </a:r>
            <a:r>
              <a:rPr lang="pt-BR" sz="1000" dirty="0" err="1">
                <a:latin typeface="Courier New" panose="02070309020205020404" pitchFamily="49" charset="0"/>
                <a:cs typeface="Courier New" panose="02070309020205020404" pitchFamily="49" charset="0"/>
              </a:rPr>
              <a:t>sd</a:t>
            </a:r>
            <a:r>
              <a:rPr lang="pt-BR" sz="1000" dirty="0">
                <a:latin typeface="Courier New" panose="02070309020205020404" pitchFamily="49" charset="0"/>
                <a:cs typeface="Courier New" panose="02070309020205020404" pitchFamily="49" charset="0"/>
              </a:rPr>
              <a:t>(</a:t>
            </a:r>
            <a:r>
              <a:rPr lang="pt-BR" sz="1000" dirty="0" err="1">
                <a:latin typeface="Courier New" panose="02070309020205020404" pitchFamily="49" charset="0"/>
                <a:cs typeface="Courier New" panose="02070309020205020404" pitchFamily="49" charset="0"/>
              </a:rPr>
              <a:t>estat.media.boot.Fem</a:t>
            </a:r>
            <a:r>
              <a:rPr lang="pt-BR" sz="1000" dirty="0">
                <a:latin typeface="Courier New" panose="02070309020205020404" pitchFamily="49" charset="0"/>
                <a:cs typeface="Courier New" panose="02070309020205020404" pitchFamily="49" charset="0"/>
              </a:rPr>
              <a:t>, na.rm=TRUE), 4)), </a:t>
            </a:r>
          </a:p>
          <a:p>
            <a:pPr marL="0" indent="0">
              <a:buNone/>
            </a:pPr>
            <a:r>
              <a:rPr lang="pt-BR" sz="1000" dirty="0">
                <a:latin typeface="Courier New" panose="02070309020205020404" pitchFamily="49" charset="0"/>
                <a:cs typeface="Courier New" panose="02070309020205020404" pitchFamily="49" charset="0"/>
              </a:rPr>
              <a:t>     </a:t>
            </a:r>
            <a:r>
              <a:rPr lang="pt-BR" sz="1000" dirty="0" err="1">
                <a:latin typeface="Courier New" panose="02070309020205020404" pitchFamily="49" charset="0"/>
                <a:cs typeface="Courier New" panose="02070309020205020404" pitchFamily="49" charset="0"/>
              </a:rPr>
              <a:t>xlab</a:t>
            </a:r>
            <a:r>
              <a:rPr lang="pt-BR" sz="1000" dirty="0">
                <a:latin typeface="Courier New" panose="02070309020205020404" pitchFamily="49" charset="0"/>
                <a:cs typeface="Courier New" panose="02070309020205020404" pitchFamily="49" charset="0"/>
              </a:rPr>
              <a:t>="Media amostral da estatura (m)", </a:t>
            </a:r>
            <a:r>
              <a:rPr lang="pt-BR" sz="1000" dirty="0" err="1">
                <a:latin typeface="Courier New" panose="02070309020205020404" pitchFamily="49" charset="0"/>
                <a:cs typeface="Courier New" panose="02070309020205020404" pitchFamily="49" charset="0"/>
              </a:rPr>
              <a:t>ylab</a:t>
            </a:r>
            <a:r>
              <a:rPr lang="pt-BR" sz="1000" dirty="0">
                <a:latin typeface="Courier New" panose="02070309020205020404" pitchFamily="49" charset="0"/>
                <a:cs typeface="Courier New" panose="02070309020205020404" pitchFamily="49" charset="0"/>
              </a:rPr>
              <a:t>="Densidade")</a:t>
            </a:r>
          </a:p>
          <a:p>
            <a:pPr marL="0" indent="0">
              <a:buNone/>
            </a:pPr>
            <a:r>
              <a:rPr lang="pt-BR" sz="1000" dirty="0">
                <a:latin typeface="Courier New" panose="02070309020205020404" pitchFamily="49" charset="0"/>
                <a:cs typeface="Courier New" panose="02070309020205020404" pitchFamily="49" charset="0"/>
              </a:rPr>
              <a:t>mi &lt;- </a:t>
            </a:r>
            <a:r>
              <a:rPr lang="pt-BR" sz="1000" dirty="0" err="1">
                <a:latin typeface="Courier New" panose="02070309020205020404" pitchFamily="49" charset="0"/>
                <a:cs typeface="Courier New" panose="02070309020205020404" pitchFamily="49" charset="0"/>
              </a:rPr>
              <a:t>mean</a:t>
            </a:r>
            <a:r>
              <a:rPr lang="pt-BR" sz="1000" dirty="0">
                <a:latin typeface="Courier New" panose="02070309020205020404" pitchFamily="49" charset="0"/>
                <a:cs typeface="Courier New" panose="02070309020205020404" pitchFamily="49" charset="0"/>
              </a:rPr>
              <a:t>(</a:t>
            </a:r>
            <a:r>
              <a:rPr lang="pt-BR" sz="1000" dirty="0" err="1">
                <a:latin typeface="Courier New" panose="02070309020205020404" pitchFamily="49" charset="0"/>
                <a:cs typeface="Courier New" panose="02070309020205020404" pitchFamily="49" charset="0"/>
              </a:rPr>
              <a:t>estat.media.boot.Fem</a:t>
            </a:r>
            <a:r>
              <a:rPr lang="pt-BR" sz="1000" dirty="0">
                <a:latin typeface="Courier New" panose="02070309020205020404" pitchFamily="49" charset="0"/>
                <a:cs typeface="Courier New" panose="02070309020205020404" pitchFamily="49" charset="0"/>
              </a:rPr>
              <a:t>, na.rm=TRUE)</a:t>
            </a:r>
          </a:p>
          <a:p>
            <a:pPr marL="0" indent="0">
              <a:buNone/>
            </a:pPr>
            <a:r>
              <a:rPr lang="pt-BR" sz="1000" dirty="0">
                <a:latin typeface="Courier New" panose="02070309020205020404" pitchFamily="49" charset="0"/>
                <a:cs typeface="Courier New" panose="02070309020205020404" pitchFamily="49" charset="0"/>
              </a:rPr>
              <a:t>EP &lt;- </a:t>
            </a:r>
            <a:r>
              <a:rPr lang="pt-BR" sz="1000" dirty="0" err="1">
                <a:latin typeface="Courier New" panose="02070309020205020404" pitchFamily="49" charset="0"/>
                <a:cs typeface="Courier New" panose="02070309020205020404" pitchFamily="49" charset="0"/>
              </a:rPr>
              <a:t>sd</a:t>
            </a:r>
            <a:r>
              <a:rPr lang="pt-BR" sz="1000" dirty="0">
                <a:latin typeface="Courier New" panose="02070309020205020404" pitchFamily="49" charset="0"/>
                <a:cs typeface="Courier New" panose="02070309020205020404" pitchFamily="49" charset="0"/>
              </a:rPr>
              <a:t>(</a:t>
            </a:r>
            <a:r>
              <a:rPr lang="pt-BR" sz="1000" dirty="0" err="1">
                <a:latin typeface="Courier New" panose="02070309020205020404" pitchFamily="49" charset="0"/>
                <a:cs typeface="Courier New" panose="02070309020205020404" pitchFamily="49" charset="0"/>
              </a:rPr>
              <a:t>estat.media.boot.Fem</a:t>
            </a:r>
            <a:r>
              <a:rPr lang="pt-BR" sz="1000" dirty="0">
                <a:latin typeface="Courier New" panose="02070309020205020404" pitchFamily="49" charset="0"/>
                <a:cs typeface="Courier New" panose="02070309020205020404" pitchFamily="49" charset="0"/>
              </a:rPr>
              <a:t>, na.rm=TRUE)</a:t>
            </a:r>
          </a:p>
          <a:p>
            <a:pPr marL="0" indent="0">
              <a:buNone/>
            </a:pPr>
            <a:r>
              <a:rPr lang="pt-BR" sz="1000" dirty="0">
                <a:latin typeface="Courier New" panose="02070309020205020404" pitchFamily="49" charset="0"/>
                <a:cs typeface="Courier New" panose="02070309020205020404" pitchFamily="49" charset="0"/>
              </a:rPr>
              <a:t>x &lt;- </a:t>
            </a:r>
            <a:r>
              <a:rPr lang="pt-BR" sz="1000" dirty="0" err="1">
                <a:latin typeface="Courier New" panose="02070309020205020404" pitchFamily="49" charset="0"/>
                <a:cs typeface="Courier New" panose="02070309020205020404" pitchFamily="49" charset="0"/>
              </a:rPr>
              <a:t>seq</a:t>
            </a:r>
            <a:r>
              <a:rPr lang="pt-BR" sz="1000" dirty="0">
                <a:latin typeface="Courier New" panose="02070309020205020404" pitchFamily="49" charset="0"/>
                <a:cs typeface="Courier New" panose="02070309020205020404" pitchFamily="49" charset="0"/>
              </a:rPr>
              <a:t>(</a:t>
            </a:r>
            <a:r>
              <a:rPr lang="pt-BR" sz="1000" dirty="0" err="1">
                <a:latin typeface="Courier New" panose="02070309020205020404" pitchFamily="49" charset="0"/>
                <a:cs typeface="Courier New" panose="02070309020205020404" pitchFamily="49" charset="0"/>
              </a:rPr>
              <a:t>from</a:t>
            </a:r>
            <a:r>
              <a:rPr lang="pt-BR" sz="1000" dirty="0">
                <a:latin typeface="Courier New" panose="02070309020205020404" pitchFamily="49" charset="0"/>
                <a:cs typeface="Courier New" panose="02070309020205020404" pitchFamily="49" charset="0"/>
              </a:rPr>
              <a:t>=mi-5*EP, </a:t>
            </a:r>
            <a:r>
              <a:rPr lang="pt-BR" sz="1000" dirty="0" err="1">
                <a:latin typeface="Courier New" panose="02070309020205020404" pitchFamily="49" charset="0"/>
                <a:cs typeface="Courier New" panose="02070309020205020404" pitchFamily="49" charset="0"/>
              </a:rPr>
              <a:t>to</a:t>
            </a:r>
            <a:r>
              <a:rPr lang="pt-BR" sz="1000" dirty="0">
                <a:latin typeface="Courier New" panose="02070309020205020404" pitchFamily="49" charset="0"/>
                <a:cs typeface="Courier New" panose="02070309020205020404" pitchFamily="49" charset="0"/>
              </a:rPr>
              <a:t>=mi+5*EP, </a:t>
            </a:r>
            <a:r>
              <a:rPr lang="pt-BR" sz="1000" dirty="0" err="1">
                <a:latin typeface="Courier New" panose="02070309020205020404" pitchFamily="49" charset="0"/>
                <a:cs typeface="Courier New" panose="02070309020205020404" pitchFamily="49" charset="0"/>
              </a:rPr>
              <a:t>by</a:t>
            </a:r>
            <a:r>
              <a:rPr lang="pt-BR" sz="1000" dirty="0">
                <a:latin typeface="Courier New" panose="02070309020205020404" pitchFamily="49" charset="0"/>
                <a:cs typeface="Courier New" panose="02070309020205020404" pitchFamily="49" charset="0"/>
              </a:rPr>
              <a:t>=1e-5)</a:t>
            </a:r>
          </a:p>
          <a:p>
            <a:pPr marL="0" indent="0">
              <a:buNone/>
            </a:pPr>
            <a:r>
              <a:rPr lang="pt-BR" sz="1000" dirty="0">
                <a:latin typeface="Courier New" panose="02070309020205020404" pitchFamily="49" charset="0"/>
                <a:cs typeface="Courier New" panose="02070309020205020404" pitchFamily="49" charset="0"/>
              </a:rPr>
              <a:t>y &lt;- </a:t>
            </a:r>
            <a:r>
              <a:rPr lang="pt-BR" sz="1000" dirty="0" err="1">
                <a:latin typeface="Courier New" panose="02070309020205020404" pitchFamily="49" charset="0"/>
                <a:cs typeface="Courier New" panose="02070309020205020404" pitchFamily="49" charset="0"/>
              </a:rPr>
              <a:t>dnorm</a:t>
            </a:r>
            <a:r>
              <a:rPr lang="pt-BR" sz="1000" dirty="0">
                <a:latin typeface="Courier New" panose="02070309020205020404" pitchFamily="49" charset="0"/>
                <a:cs typeface="Courier New" panose="02070309020205020404" pitchFamily="49" charset="0"/>
              </a:rPr>
              <a:t>(x, </a:t>
            </a:r>
            <a:r>
              <a:rPr lang="pt-BR" sz="1000" dirty="0" err="1">
                <a:latin typeface="Courier New" panose="02070309020205020404" pitchFamily="49" charset="0"/>
                <a:cs typeface="Courier New" panose="02070309020205020404" pitchFamily="49" charset="0"/>
              </a:rPr>
              <a:t>mean</a:t>
            </a:r>
            <a:r>
              <a:rPr lang="pt-BR" sz="1000" dirty="0">
                <a:latin typeface="Courier New" panose="02070309020205020404" pitchFamily="49" charset="0"/>
                <a:cs typeface="Courier New" panose="02070309020205020404" pitchFamily="49" charset="0"/>
              </a:rPr>
              <a:t>=mi, </a:t>
            </a:r>
            <a:r>
              <a:rPr lang="pt-BR" sz="1000" dirty="0" err="1">
                <a:latin typeface="Courier New" panose="02070309020205020404" pitchFamily="49" charset="0"/>
                <a:cs typeface="Courier New" panose="02070309020205020404" pitchFamily="49" charset="0"/>
              </a:rPr>
              <a:t>sd</a:t>
            </a:r>
            <a:r>
              <a:rPr lang="pt-BR" sz="1000" dirty="0">
                <a:latin typeface="Courier New" panose="02070309020205020404" pitchFamily="49" charset="0"/>
                <a:cs typeface="Courier New" panose="02070309020205020404" pitchFamily="49" charset="0"/>
              </a:rPr>
              <a:t>=EP)</a:t>
            </a:r>
          </a:p>
          <a:p>
            <a:pPr marL="0" indent="0">
              <a:buNone/>
            </a:pPr>
            <a:r>
              <a:rPr lang="pt-BR" sz="1000" dirty="0" err="1">
                <a:latin typeface="Courier New" panose="02070309020205020404" pitchFamily="49" charset="0"/>
                <a:cs typeface="Courier New" panose="02070309020205020404" pitchFamily="49" charset="0"/>
              </a:rPr>
              <a:t>lines</a:t>
            </a:r>
            <a:r>
              <a:rPr lang="pt-BR" sz="1000" dirty="0">
                <a:latin typeface="Courier New" panose="02070309020205020404" pitchFamily="49" charset="0"/>
                <a:cs typeface="Courier New" panose="02070309020205020404" pitchFamily="49" charset="0"/>
              </a:rPr>
              <a:t>(</a:t>
            </a:r>
            <a:r>
              <a:rPr lang="pt-BR" sz="1000" dirty="0" err="1">
                <a:latin typeface="Courier New" panose="02070309020205020404" pitchFamily="49" charset="0"/>
                <a:cs typeface="Courier New" panose="02070309020205020404" pitchFamily="49" charset="0"/>
              </a:rPr>
              <a:t>x,y,lwd</a:t>
            </a:r>
            <a:r>
              <a:rPr lang="pt-BR" sz="1000" dirty="0">
                <a:latin typeface="Courier New" panose="02070309020205020404" pitchFamily="49" charset="0"/>
                <a:cs typeface="Courier New" panose="02070309020205020404" pitchFamily="49" charset="0"/>
              </a:rPr>
              <a:t>=2,lty=2)</a:t>
            </a:r>
          </a:p>
          <a:p>
            <a:pPr marL="0" indent="0">
              <a:buNone/>
            </a:pPr>
            <a:r>
              <a:rPr lang="pt-BR" sz="1000" dirty="0" err="1">
                <a:latin typeface="Courier New" panose="02070309020205020404" pitchFamily="49" charset="0"/>
                <a:cs typeface="Courier New" panose="02070309020205020404" pitchFamily="49" charset="0"/>
              </a:rPr>
              <a:t>legend</a:t>
            </a:r>
            <a:r>
              <a:rPr lang="pt-BR" sz="1000" dirty="0">
                <a:latin typeface="Courier New" panose="02070309020205020404" pitchFamily="49" charset="0"/>
                <a:cs typeface="Courier New" panose="02070309020205020404" pitchFamily="49" charset="0"/>
              </a:rPr>
              <a:t>("</a:t>
            </a:r>
            <a:r>
              <a:rPr lang="pt-BR" sz="1000" dirty="0" err="1">
                <a:latin typeface="Courier New" panose="02070309020205020404" pitchFamily="49" charset="0"/>
                <a:cs typeface="Courier New" panose="02070309020205020404" pitchFamily="49" charset="0"/>
              </a:rPr>
              <a:t>topright</a:t>
            </a:r>
            <a:r>
              <a:rPr lang="pt-BR" sz="1000" dirty="0">
                <a:latin typeface="Courier New" panose="02070309020205020404" pitchFamily="49" charset="0"/>
                <a:cs typeface="Courier New" panose="02070309020205020404" pitchFamily="49" charset="0"/>
              </a:rPr>
              <a:t>", c("Media </a:t>
            </a:r>
            <a:r>
              <a:rPr lang="pt-BR" sz="1000" dirty="0" err="1">
                <a:latin typeface="Courier New" panose="02070309020205020404" pitchFamily="49" charset="0"/>
                <a:cs typeface="Courier New" panose="02070309020205020404" pitchFamily="49" charset="0"/>
              </a:rPr>
              <a:t>amostral","Normal</a:t>
            </a:r>
            <a:r>
              <a:rPr lang="pt-BR" sz="1000" dirty="0">
                <a:latin typeface="Courier New" panose="02070309020205020404" pitchFamily="49" charset="0"/>
                <a:cs typeface="Courier New" panose="02070309020205020404" pitchFamily="49" charset="0"/>
              </a:rPr>
              <a:t>"), </a:t>
            </a:r>
            <a:r>
              <a:rPr lang="pt-BR" sz="1000" dirty="0" err="1">
                <a:latin typeface="Courier New" panose="02070309020205020404" pitchFamily="49" charset="0"/>
                <a:cs typeface="Courier New" panose="02070309020205020404" pitchFamily="49" charset="0"/>
              </a:rPr>
              <a:t>lty</a:t>
            </a:r>
            <a:r>
              <a:rPr lang="pt-BR" sz="1000" dirty="0">
                <a:latin typeface="Courier New" panose="02070309020205020404" pitchFamily="49" charset="0"/>
                <a:cs typeface="Courier New" panose="02070309020205020404" pitchFamily="49" charset="0"/>
              </a:rPr>
              <a:t>=1:2, </a:t>
            </a:r>
            <a:r>
              <a:rPr lang="pt-BR" sz="1000" dirty="0" err="1">
                <a:latin typeface="Courier New" panose="02070309020205020404" pitchFamily="49" charset="0"/>
                <a:cs typeface="Courier New" panose="02070309020205020404" pitchFamily="49" charset="0"/>
              </a:rPr>
              <a:t>cex</a:t>
            </a:r>
            <a:r>
              <a:rPr lang="pt-BR" sz="1000" dirty="0">
                <a:latin typeface="Courier New" panose="02070309020205020404" pitchFamily="49" charset="0"/>
                <a:cs typeface="Courier New" panose="02070309020205020404" pitchFamily="49" charset="0"/>
              </a:rPr>
              <a:t>=.5)</a:t>
            </a:r>
          </a:p>
          <a:p>
            <a:pPr marL="0" indent="0">
              <a:buNone/>
            </a:pPr>
            <a:endParaRPr lang="pt-BR" sz="1000" dirty="0">
              <a:latin typeface="Courier New" panose="02070309020205020404" pitchFamily="49" charset="0"/>
              <a:cs typeface="Courier New" panose="02070309020205020404" pitchFamily="49" charset="0"/>
            </a:endParaRPr>
          </a:p>
        </p:txBody>
      </p:sp>
      <p:pic>
        <p:nvPicPr>
          <p:cNvPr id="4" name="Imagem 3">
            <a:extLst>
              <a:ext uri="{FF2B5EF4-FFF2-40B4-BE49-F238E27FC236}">
                <a16:creationId xmlns:a16="http://schemas.microsoft.com/office/drawing/2014/main" id="{0CF64D58-F6EA-4414-BA13-CA83C2AF9C08}"/>
              </a:ext>
            </a:extLst>
          </p:cNvPr>
          <p:cNvPicPr>
            <a:picLocks noChangeAspect="1"/>
          </p:cNvPicPr>
          <p:nvPr/>
        </p:nvPicPr>
        <p:blipFill>
          <a:blip r:embed="rId2"/>
          <a:stretch>
            <a:fillRect/>
          </a:stretch>
        </p:blipFill>
        <p:spPr>
          <a:xfrm>
            <a:off x="5580112" y="4901366"/>
            <a:ext cx="3350039" cy="1231731"/>
          </a:xfrm>
          <a:prstGeom prst="rect">
            <a:avLst/>
          </a:prstGeom>
        </p:spPr>
        <p:style>
          <a:lnRef idx="2">
            <a:schemeClr val="accent1"/>
          </a:lnRef>
          <a:fillRef idx="1">
            <a:schemeClr val="lt1"/>
          </a:fillRef>
          <a:effectRef idx="0">
            <a:schemeClr val="accent1"/>
          </a:effectRef>
          <a:fontRef idx="minor">
            <a:schemeClr val="dk1"/>
          </a:fontRef>
        </p:style>
      </p:pic>
    </p:spTree>
    <p:extLst>
      <p:ext uri="{BB962C8B-B14F-4D97-AF65-F5344CB8AC3E}">
        <p14:creationId xmlns:p14="http://schemas.microsoft.com/office/powerpoint/2010/main" val="9525464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a:extLst>
              <a:ext uri="{FF2B5EF4-FFF2-40B4-BE49-F238E27FC236}">
                <a16:creationId xmlns:a16="http://schemas.microsoft.com/office/drawing/2014/main" id="{0DD86EFD-8EEC-4E9C-92B1-DE3E13C171EC}"/>
              </a:ext>
            </a:extLst>
          </p:cNvPr>
          <p:cNvPicPr>
            <a:picLocks noChangeAspect="1"/>
          </p:cNvPicPr>
          <p:nvPr/>
        </p:nvPicPr>
        <p:blipFill>
          <a:blip r:embed="rId2"/>
          <a:stretch>
            <a:fillRect/>
          </a:stretch>
        </p:blipFill>
        <p:spPr>
          <a:xfrm>
            <a:off x="4717960" y="1378013"/>
            <a:ext cx="3968840" cy="5029636"/>
          </a:xfrm>
          <a:prstGeom prst="rect">
            <a:avLst/>
          </a:prstGeom>
        </p:spPr>
      </p:pic>
      <p:sp>
        <p:nvSpPr>
          <p:cNvPr id="2" name="Título 1">
            <a:extLst>
              <a:ext uri="{FF2B5EF4-FFF2-40B4-BE49-F238E27FC236}">
                <a16:creationId xmlns:a16="http://schemas.microsoft.com/office/drawing/2014/main" id="{2079AEAA-D445-46B1-AA31-AEFB28B53EAD}"/>
              </a:ext>
            </a:extLst>
          </p:cNvPr>
          <p:cNvSpPr>
            <a:spLocks noGrp="1"/>
          </p:cNvSpPr>
          <p:nvPr>
            <p:ph type="title"/>
          </p:nvPr>
        </p:nvSpPr>
        <p:spPr/>
        <p:txBody>
          <a:bodyPr>
            <a:noAutofit/>
          </a:bodyPr>
          <a:lstStyle/>
          <a:p>
            <a:pPr algn="l"/>
            <a:r>
              <a:rPr lang="pt-BR" sz="2400" dirty="0">
                <a:solidFill>
                  <a:prstClr val="black"/>
                </a:solidFill>
              </a:rPr>
              <a:t>Reamostragem (</a:t>
            </a:r>
            <a:r>
              <a:rPr lang="pt-BR" sz="2400" i="1" dirty="0" err="1">
                <a:solidFill>
                  <a:prstClr val="black"/>
                </a:solidFill>
              </a:rPr>
              <a:t>bootstrapping</a:t>
            </a:r>
            <a:r>
              <a:rPr lang="pt-BR" sz="2400" dirty="0">
                <a:solidFill>
                  <a:prstClr val="black"/>
                </a:solidFill>
              </a:rPr>
              <a:t>) da média amostral em R</a:t>
            </a:r>
            <a:endParaRPr lang="pt-BR" sz="3200" dirty="0"/>
          </a:p>
        </p:txBody>
      </p:sp>
      <p:pic>
        <p:nvPicPr>
          <p:cNvPr id="6" name="Espaço Reservado para Conteúdo 5">
            <a:extLst>
              <a:ext uri="{FF2B5EF4-FFF2-40B4-BE49-F238E27FC236}">
                <a16:creationId xmlns:a16="http://schemas.microsoft.com/office/drawing/2014/main" id="{006ACF73-0859-465F-A987-B6B8892712C2}"/>
              </a:ext>
            </a:extLst>
          </p:cNvPr>
          <p:cNvPicPr>
            <a:picLocks noGrp="1" noChangeAspect="1"/>
          </p:cNvPicPr>
          <p:nvPr>
            <p:ph idx="1"/>
          </p:nvPr>
        </p:nvPicPr>
        <p:blipFill>
          <a:blip r:embed="rId3"/>
          <a:stretch>
            <a:fillRect/>
          </a:stretch>
        </p:blipFill>
        <p:spPr>
          <a:xfrm>
            <a:off x="324035" y="1417638"/>
            <a:ext cx="4236652" cy="4950386"/>
          </a:xfrm>
          <a:prstGeom prst="rect">
            <a:avLst/>
          </a:prstGeom>
        </p:spPr>
        <p:style>
          <a:lnRef idx="2">
            <a:schemeClr val="accent1"/>
          </a:lnRef>
          <a:fillRef idx="1">
            <a:schemeClr val="lt1"/>
          </a:fillRef>
          <a:effectRef idx="0">
            <a:schemeClr val="accent1"/>
          </a:effectRef>
          <a:fontRef idx="minor">
            <a:schemeClr val="dk1"/>
          </a:fontRef>
        </p:style>
      </p:pic>
      <p:sp>
        <p:nvSpPr>
          <p:cNvPr id="8" name="Retângulo 7">
            <a:extLst>
              <a:ext uri="{FF2B5EF4-FFF2-40B4-BE49-F238E27FC236}">
                <a16:creationId xmlns:a16="http://schemas.microsoft.com/office/drawing/2014/main" id="{84C1FDB5-7917-4896-AD31-0ED3739BE566}"/>
              </a:ext>
            </a:extLst>
          </p:cNvPr>
          <p:cNvSpPr/>
          <p:nvPr/>
        </p:nvSpPr>
        <p:spPr>
          <a:xfrm>
            <a:off x="6012160" y="6237312"/>
            <a:ext cx="1872208" cy="461665"/>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2.5%    97.5%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1.620000 1.662368</a:t>
            </a:r>
          </a:p>
        </p:txBody>
      </p:sp>
    </p:spTree>
    <p:extLst>
      <p:ext uri="{BB962C8B-B14F-4D97-AF65-F5344CB8AC3E}">
        <p14:creationId xmlns:p14="http://schemas.microsoft.com/office/powerpoint/2010/main" val="287878658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472B14B-197E-4CA5-B0FD-C6F5E70288A0}"/>
              </a:ext>
            </a:extLst>
          </p:cNvPr>
          <p:cNvSpPr>
            <a:spLocks noGrp="1"/>
          </p:cNvSpPr>
          <p:nvPr>
            <p:ph type="title"/>
          </p:nvPr>
        </p:nvSpPr>
        <p:spPr/>
        <p:txBody>
          <a:bodyPr>
            <a:normAutofit fontScale="90000"/>
          </a:bodyPr>
          <a:lstStyle/>
          <a:p>
            <a:pPr algn="l"/>
            <a:r>
              <a:rPr lang="pt-BR" dirty="0"/>
              <a:t>Teste </a:t>
            </a:r>
            <a:r>
              <a:rPr lang="pt-BR" dirty="0" err="1"/>
              <a:t>qui</a:t>
            </a:r>
            <a:r>
              <a:rPr lang="pt-BR" dirty="0"/>
              <a:t>-quadrado de desvio-padrão populacional</a:t>
            </a:r>
          </a:p>
        </p:txBody>
      </p:sp>
      <p:pic>
        <p:nvPicPr>
          <p:cNvPr id="4" name="Espaço Reservado para Conteúdo 3">
            <a:extLst>
              <a:ext uri="{FF2B5EF4-FFF2-40B4-BE49-F238E27FC236}">
                <a16:creationId xmlns:a16="http://schemas.microsoft.com/office/drawing/2014/main" id="{2AC5BBCC-DB94-4A9F-8CE4-DCFBE1BBC1BB}"/>
              </a:ext>
            </a:extLst>
          </p:cNvPr>
          <p:cNvPicPr>
            <a:picLocks noGrp="1" noChangeAspect="1"/>
          </p:cNvPicPr>
          <p:nvPr>
            <p:ph idx="1"/>
          </p:nvPr>
        </p:nvPicPr>
        <p:blipFill>
          <a:blip r:embed="rId2"/>
          <a:stretch>
            <a:fillRect/>
          </a:stretch>
        </p:blipFill>
        <p:spPr>
          <a:xfrm>
            <a:off x="755576" y="2276872"/>
            <a:ext cx="7376729" cy="3240360"/>
          </a:xfrm>
          <a:prstGeom prst="rect">
            <a:avLst/>
          </a:prstGeom>
        </p:spPr>
      </p:pic>
    </p:spTree>
    <p:extLst>
      <p:ext uri="{BB962C8B-B14F-4D97-AF65-F5344CB8AC3E}">
        <p14:creationId xmlns:p14="http://schemas.microsoft.com/office/powerpoint/2010/main" val="5194186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57200" y="35849"/>
            <a:ext cx="8229600" cy="1143000"/>
          </a:xfrm>
        </p:spPr>
        <p:txBody>
          <a:bodyPr>
            <a:noAutofit/>
          </a:bodyPr>
          <a:lstStyle/>
          <a:p>
            <a:pPr algn="l"/>
            <a:r>
              <a:rPr lang="pt-BR" sz="2400" dirty="0">
                <a:solidFill>
                  <a:prstClr val="black"/>
                </a:solidFill>
              </a:rPr>
              <a:t>Teste </a:t>
            </a:r>
            <a:r>
              <a:rPr lang="pt-BR" sz="2400" dirty="0" err="1">
                <a:solidFill>
                  <a:prstClr val="black"/>
                </a:solidFill>
              </a:rPr>
              <a:t>qui</a:t>
            </a:r>
            <a:r>
              <a:rPr lang="pt-BR" sz="2400" dirty="0">
                <a:solidFill>
                  <a:prstClr val="black"/>
                </a:solidFill>
              </a:rPr>
              <a:t>-quadrado bilateral de desvio-padrão populacional para uma condição em R</a:t>
            </a:r>
            <a:endParaRPr lang="pt-BR" sz="2400" dirty="0"/>
          </a:p>
        </p:txBody>
      </p:sp>
      <mc:AlternateContent xmlns:mc="http://schemas.openxmlformats.org/markup-compatibility/2006">
        <mc:Choice xmlns:a14="http://schemas.microsoft.com/office/drawing/2010/main" Requires="a14">
          <p:sp>
            <p:nvSpPr>
              <p:cNvPr id="3" name="Espaço Reservado para Conteúdo 2"/>
              <p:cNvSpPr>
                <a:spLocks noGrp="1"/>
              </p:cNvSpPr>
              <p:nvPr>
                <p:ph idx="1"/>
              </p:nvPr>
            </p:nvSpPr>
            <p:spPr>
              <a:xfrm>
                <a:off x="833264" y="1208977"/>
                <a:ext cx="7477472" cy="5562519"/>
              </a:xfrm>
            </p:spPr>
            <p:txBody>
              <a:bodyPr>
                <a:normAutofit lnSpcReduction="10000"/>
              </a:bodyPr>
              <a:lstStyle/>
              <a:p>
                <a:pPr marL="0" indent="0">
                  <a:buNone/>
                </a:pPr>
                <a:r>
                  <a:rPr lang="pt-BR" sz="1600" i="1" dirty="0"/>
                  <a:t>Teste</a:t>
                </a:r>
              </a:p>
              <a:p>
                <a:r>
                  <a:rPr lang="pt-BR" sz="1600" dirty="0"/>
                  <a:t>Desvio-padrão </a:t>
                </a:r>
                <a:r>
                  <a:rPr lang="el-GR" sz="1600" dirty="0"/>
                  <a:t>σ=7</a:t>
                </a:r>
                <a:r>
                  <a:rPr lang="pt-BR" sz="1600" dirty="0"/>
                  <a:t>cm hipotetizado</a:t>
                </a:r>
              </a:p>
              <a:p>
                <a:pPr marL="0" indent="0">
                  <a:buNone/>
                </a:pPr>
                <a:r>
                  <a:rPr lang="pt-BR" sz="1600" i="1" dirty="0"/>
                  <a:t>Suposições</a:t>
                </a:r>
              </a:p>
              <a:p>
                <a:r>
                  <a:rPr lang="pt-BR" sz="1600" dirty="0"/>
                  <a:t>Estatura tem distribuição normal</a:t>
                </a:r>
              </a:p>
              <a:p>
                <a:r>
                  <a:rPr lang="pt-BR" sz="1600" dirty="0"/>
                  <a:t>n = 4 observações independentes: 169, 174, 175, 186</a:t>
                </a:r>
              </a:p>
              <a:p>
                <a:r>
                  <a:rPr lang="pt-BR" sz="1600" dirty="0"/>
                  <a:t>Teste bilateral</a:t>
                </a:r>
              </a:p>
              <a:p>
                <a:r>
                  <a:rPr lang="pt-BR" sz="1600" dirty="0"/>
                  <a:t>Nível de confiança de 95% (ou nível de significância adotado de 5%)</a:t>
                </a:r>
              </a:p>
              <a:p>
                <a:pPr marL="0" indent="0">
                  <a:buNone/>
                </a:pPr>
                <a:r>
                  <a:rPr lang="pt-BR" sz="1600" i="1" dirty="0"/>
                  <a:t>Hipóteses</a:t>
                </a:r>
                <a:r>
                  <a:rPr lang="pt-BR" sz="1600" dirty="0"/>
                  <a:t> </a:t>
                </a:r>
              </a:p>
              <a:p>
                <a:pPr marL="342900" lvl="1" indent="-342900">
                  <a:buFont typeface="Arial" pitchFamily="34" charset="0"/>
                  <a:buChar char="•"/>
                </a:pPr>
                <a:r>
                  <a:rPr lang="pt-BR" sz="1600" dirty="0"/>
                  <a:t>H</a:t>
                </a:r>
                <a:r>
                  <a:rPr lang="pt-BR" sz="1600" baseline="-25000" dirty="0"/>
                  <a:t>0</a:t>
                </a:r>
                <a:r>
                  <a:rPr lang="pt-BR" sz="1600" dirty="0"/>
                  <a:t>: </a:t>
                </a:r>
                <a14:m>
                  <m:oMath xmlns:m="http://schemas.openxmlformats.org/officeDocument/2006/math">
                    <m:r>
                      <a:rPr lang="pt-BR" sz="1600" i="1">
                        <a:latin typeface="Cambria Math" panose="02040503050406030204" pitchFamily="18" charset="0"/>
                      </a:rPr>
                      <m:t>𝜎</m:t>
                    </m:r>
                    <m:r>
                      <a:rPr lang="pt-BR" sz="1600">
                        <a:latin typeface="Cambria Math" panose="02040503050406030204" pitchFamily="18" charset="0"/>
                      </a:rPr>
                      <m:t>=</m:t>
                    </m:r>
                    <m:r>
                      <a:rPr lang="pt-BR" sz="1600" b="0" i="0" smtClean="0">
                        <a:latin typeface="Cambria Math" panose="02040503050406030204" pitchFamily="18" charset="0"/>
                      </a:rPr>
                      <m:t>7</m:t>
                    </m:r>
                  </m:oMath>
                </a14:m>
                <a:endParaRPr lang="pt-BR" sz="1600" dirty="0"/>
              </a:p>
              <a:p>
                <a:pPr marL="342900" lvl="1" indent="-342900">
                  <a:buFont typeface="Arial" pitchFamily="34" charset="0"/>
                  <a:buChar char="•"/>
                </a:pPr>
                <a:r>
                  <a:rPr lang="pt-BR" sz="1600" dirty="0"/>
                  <a:t>H</a:t>
                </a:r>
                <a:r>
                  <a:rPr lang="pt-BR" sz="1600" baseline="-25000" dirty="0"/>
                  <a:t>1</a:t>
                </a:r>
                <a:r>
                  <a:rPr lang="pt-BR" sz="1600" dirty="0"/>
                  <a:t>: </a:t>
                </a:r>
                <a14:m>
                  <m:oMath xmlns:m="http://schemas.openxmlformats.org/officeDocument/2006/math">
                    <m:r>
                      <a:rPr lang="pt-BR" sz="1600" i="1">
                        <a:latin typeface="Cambria Math" panose="02040503050406030204" pitchFamily="18" charset="0"/>
                      </a:rPr>
                      <m:t>𝜎</m:t>
                    </m:r>
                    <m:r>
                      <a:rPr lang="pt-BR" sz="1600" i="1" dirty="0" smtClean="0">
                        <a:latin typeface="Cambria Math" panose="02040503050406030204" pitchFamily="18" charset="0"/>
                        <a:ea typeface="Cambria Math" panose="02040503050406030204" pitchFamily="18" charset="0"/>
                      </a:rPr>
                      <m:t>≠</m:t>
                    </m:r>
                    <m:r>
                      <a:rPr lang="pt-BR" sz="1600" b="0" i="0" smtClean="0">
                        <a:latin typeface="Cambria Math" panose="02040503050406030204" pitchFamily="18" charset="0"/>
                      </a:rPr>
                      <m:t>7</m:t>
                    </m:r>
                  </m:oMath>
                </a14:m>
                <a:endParaRPr lang="pt-BR" sz="1600" i="1" dirty="0"/>
              </a:p>
              <a:p>
                <a:pPr marL="0" lvl="1" indent="0">
                  <a:buNone/>
                </a:pPr>
                <a:r>
                  <a:rPr lang="pt-BR" sz="1600" i="1" dirty="0"/>
                  <a:t>Estatísticas</a:t>
                </a:r>
                <a:r>
                  <a:rPr lang="pt-BR" sz="1600" dirty="0"/>
                  <a:t> </a:t>
                </a:r>
              </a:p>
              <a:p>
                <a:pPr marL="342900" lvl="1" indent="-342900">
                  <a:buFont typeface="Arial" pitchFamily="34" charset="0"/>
                  <a:buChar char="•"/>
                </a:pPr>
                <a:r>
                  <a:rPr lang="pt-BR" sz="1600" dirty="0"/>
                  <a:t>S = 7,16</a:t>
                </a:r>
              </a:p>
              <a:p>
                <a:pPr marL="342900" lvl="1" indent="-342900">
                  <a:buFont typeface="Arial" pitchFamily="34" charset="0"/>
                  <a:buChar char="•"/>
                </a:pPr>
                <a:r>
                  <a:rPr lang="pt-BR" sz="1600" dirty="0"/>
                  <a:t>GL = 4 – 1 = 3</a:t>
                </a:r>
              </a:p>
              <a:p>
                <a:pPr marL="342900" lvl="1" indent="-342900">
                  <a:buFont typeface="Arial" pitchFamily="34" charset="0"/>
                  <a:buChar char="•"/>
                </a:pPr>
                <a:r>
                  <a:rPr lang="pt-BR" sz="1600" dirty="0"/>
                  <a:t>Estatística de teste </a:t>
                </a:r>
                <a:r>
                  <a:rPr lang="pt-BR" sz="1600" dirty="0" err="1"/>
                  <a:t>qui</a:t>
                </a:r>
                <a:r>
                  <a:rPr lang="pt-BR" sz="1600" dirty="0"/>
                  <a:t>-quadrado = 3,14</a:t>
                </a:r>
              </a:p>
              <a:p>
                <a:pPr marL="342900" lvl="1" indent="-342900">
                  <a:buFont typeface="Arial" pitchFamily="34" charset="0"/>
                  <a:buChar char="•"/>
                </a:pPr>
                <a:r>
                  <a:rPr lang="pt-BR" sz="1600" dirty="0"/>
                  <a:t>IC95(</a:t>
                </a:r>
                <a14:m>
                  <m:oMath xmlns:m="http://schemas.openxmlformats.org/officeDocument/2006/math">
                    <m:r>
                      <a:rPr lang="pt-BR" sz="1600" i="1">
                        <a:latin typeface="Cambria Math" panose="02040503050406030204" pitchFamily="18" charset="0"/>
                      </a:rPr>
                      <m:t>𝜎</m:t>
                    </m:r>
                  </m:oMath>
                </a14:m>
                <a:r>
                  <a:rPr lang="pt-BR" sz="1600" dirty="0"/>
                  <a:t>) = [4,06; 26,70]</a:t>
                </a:r>
              </a:p>
              <a:p>
                <a:pPr marL="0" indent="0">
                  <a:buNone/>
                </a:pPr>
                <a:r>
                  <a:rPr lang="pt-BR" sz="1600" i="1" dirty="0"/>
                  <a:t>Decisão</a:t>
                </a:r>
              </a:p>
              <a:p>
                <a:r>
                  <a:rPr lang="pt-BR" sz="1600" dirty="0"/>
                  <a:t>Como o desvio-padrão populacional hipotetizado está dentro do IC95, não rejeitar H</a:t>
                </a:r>
                <a:r>
                  <a:rPr lang="pt-BR" sz="1600" baseline="-25000" dirty="0"/>
                  <a:t>0</a:t>
                </a:r>
                <a:endParaRPr lang="pt-BR" sz="1600" dirty="0"/>
              </a:p>
              <a:p>
                <a:r>
                  <a:rPr lang="pt-BR" sz="1600" dirty="0"/>
                  <a:t>Como a probabilidade dos valores da estatística de teste </a:t>
                </a:r>
                <a:r>
                  <a:rPr lang="pt-BR" sz="1600" dirty="0" err="1"/>
                  <a:t>qui</a:t>
                </a:r>
                <a:r>
                  <a:rPr lang="pt-BR" sz="1600" dirty="0"/>
                  <a:t>-quadrado serem mais extremos que 3,14, i.e., o valor-p bilateral = 0,741 é maior que 5%, não rejeitar H</a:t>
                </a:r>
                <a:r>
                  <a:rPr lang="pt-BR" sz="1600" baseline="-25000" dirty="0"/>
                  <a:t>0</a:t>
                </a:r>
                <a:endParaRPr lang="pt-BR" sz="900" dirty="0"/>
              </a:p>
            </p:txBody>
          </p:sp>
        </mc:Choice>
        <mc:Fallback>
          <p:sp>
            <p:nvSpPr>
              <p:cNvPr id="3" name="Espaço Reservado para Conteúdo 2"/>
              <p:cNvSpPr>
                <a:spLocks noGrp="1" noRot="1" noChangeAspect="1" noMove="1" noResize="1" noEditPoints="1" noAdjustHandles="1" noChangeArrowheads="1" noChangeShapeType="1" noTextEdit="1"/>
              </p:cNvSpPr>
              <p:nvPr>
                <p:ph idx="1"/>
              </p:nvPr>
            </p:nvSpPr>
            <p:spPr>
              <a:xfrm>
                <a:off x="833264" y="1208977"/>
                <a:ext cx="7477472" cy="5562519"/>
              </a:xfrm>
              <a:blipFill>
                <a:blip r:embed="rId2"/>
                <a:stretch>
                  <a:fillRect l="-489" t="-767"/>
                </a:stretch>
              </a:blipFill>
            </p:spPr>
            <p:txBody>
              <a:bodyPr/>
              <a:lstStyle/>
              <a:p>
                <a:r>
                  <a:rPr lang="pt-BR">
                    <a:noFill/>
                  </a:rPr>
                  <a:t> </a:t>
                </a:r>
              </a:p>
            </p:txBody>
          </p:sp>
        </mc:Fallback>
      </mc:AlternateContent>
    </p:spTree>
    <p:extLst>
      <p:ext uri="{BB962C8B-B14F-4D97-AF65-F5344CB8AC3E}">
        <p14:creationId xmlns:p14="http://schemas.microsoft.com/office/powerpoint/2010/main" val="11230365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CECDDC5-4ED0-4890-AE1B-117473077B31}"/>
              </a:ext>
            </a:extLst>
          </p:cNvPr>
          <p:cNvSpPr>
            <a:spLocks noGrp="1"/>
          </p:cNvSpPr>
          <p:nvPr>
            <p:ph type="title"/>
          </p:nvPr>
        </p:nvSpPr>
        <p:spPr/>
        <p:txBody>
          <a:bodyPr>
            <a:normAutofit fontScale="90000"/>
          </a:bodyPr>
          <a:lstStyle/>
          <a:p>
            <a:r>
              <a:rPr lang="pt-BR" sz="3600" dirty="0">
                <a:solidFill>
                  <a:prstClr val="black"/>
                </a:solidFill>
              </a:rPr>
              <a:t>Teste z bilateral para uma condição</a:t>
            </a:r>
            <a:br>
              <a:rPr lang="pt-BR" sz="3600" dirty="0">
                <a:solidFill>
                  <a:prstClr val="black"/>
                </a:solidFill>
              </a:rPr>
            </a:br>
            <a:r>
              <a:rPr lang="pt-BR" sz="3600" dirty="0">
                <a:solidFill>
                  <a:prstClr val="black"/>
                </a:solidFill>
              </a:rPr>
              <a:t>em R</a:t>
            </a:r>
            <a:endParaRPr lang="pt-BR" dirty="0"/>
          </a:p>
        </p:txBody>
      </p:sp>
      <p:sp>
        <p:nvSpPr>
          <p:cNvPr id="3" name="Espaço Reservado para Conteúdo 2">
            <a:extLst>
              <a:ext uri="{FF2B5EF4-FFF2-40B4-BE49-F238E27FC236}">
                <a16:creationId xmlns:a16="http://schemas.microsoft.com/office/drawing/2014/main" id="{6089D722-851A-4854-B27E-F97FB943FB33}"/>
              </a:ext>
            </a:extLst>
          </p:cNvPr>
          <p:cNvSpPr>
            <a:spLocks noGrp="1"/>
          </p:cNvSpPr>
          <p:nvPr>
            <p:ph idx="1"/>
          </p:nvPr>
        </p:nvSpPr>
        <p:spPr/>
        <p:txBody>
          <a:bodyPr>
            <a:normAutofit/>
          </a:bodyPr>
          <a:lstStyle/>
          <a:p>
            <a:pPr marL="0" indent="0">
              <a:buNone/>
            </a:pPr>
            <a:r>
              <a:rPr lang="pt-BR" sz="1800" dirty="0">
                <a:latin typeface="Courier New" panose="02070309020205020404" pitchFamily="49" charset="0"/>
                <a:cs typeface="Courier New" panose="02070309020205020404" pitchFamily="49" charset="0"/>
              </a:rPr>
              <a:t>library(BSDA)</a:t>
            </a:r>
          </a:p>
          <a:p>
            <a:pPr marL="0" indent="0">
              <a:buNone/>
            </a:pPr>
            <a:r>
              <a:rPr lang="pt-BR" sz="1800" dirty="0">
                <a:latin typeface="Courier New" panose="02070309020205020404" pitchFamily="49" charset="0"/>
                <a:cs typeface="Courier New" panose="02070309020205020404" pitchFamily="49" charset="0"/>
              </a:rPr>
              <a:t>estatura &lt;- c(169, 174, 175, 186)</a:t>
            </a:r>
          </a:p>
          <a:p>
            <a:pPr marL="0" indent="0">
              <a:buNone/>
            </a:pPr>
            <a:r>
              <a:rPr lang="pt-BR" sz="1800" dirty="0">
                <a:latin typeface="Courier New" panose="02070309020205020404" pitchFamily="49" charset="0"/>
                <a:cs typeface="Courier New" panose="02070309020205020404" pitchFamily="49" charset="0"/>
              </a:rPr>
              <a:t>BSDA::</a:t>
            </a:r>
            <a:r>
              <a:rPr lang="pt-BR" sz="1800" dirty="0" err="1">
                <a:latin typeface="Courier New" panose="02070309020205020404" pitchFamily="49" charset="0"/>
                <a:cs typeface="Courier New" panose="02070309020205020404" pitchFamily="49" charset="0"/>
              </a:rPr>
              <a:t>z.test</a:t>
            </a:r>
            <a:r>
              <a:rPr lang="pt-BR" sz="1800" dirty="0">
                <a:latin typeface="Courier New" panose="02070309020205020404" pitchFamily="49" charset="0"/>
                <a:cs typeface="Courier New" panose="02070309020205020404" pitchFamily="49" charset="0"/>
              </a:rPr>
              <a:t>(x=estatura, </a:t>
            </a:r>
            <a:r>
              <a:rPr lang="pt-BR" sz="1800" dirty="0" err="1">
                <a:latin typeface="Courier New" panose="02070309020205020404" pitchFamily="49" charset="0"/>
                <a:cs typeface="Courier New" panose="02070309020205020404" pitchFamily="49" charset="0"/>
              </a:rPr>
              <a:t>sigma.x</a:t>
            </a:r>
            <a:r>
              <a:rPr lang="pt-BR" sz="1800" dirty="0">
                <a:latin typeface="Courier New" panose="02070309020205020404" pitchFamily="49" charset="0"/>
                <a:cs typeface="Courier New" panose="02070309020205020404" pitchFamily="49" charset="0"/>
              </a:rPr>
              <a:t>=7, mu = 177, </a:t>
            </a:r>
          </a:p>
          <a:p>
            <a:pPr marL="0" indent="0">
              <a:buNone/>
            </a:pPr>
            <a:r>
              <a:rPr lang="pt-BR" sz="1800" dirty="0">
                <a:latin typeface="Courier New" panose="02070309020205020404" pitchFamily="49" charset="0"/>
                <a:cs typeface="Courier New" panose="02070309020205020404" pitchFamily="49" charset="0"/>
              </a:rPr>
              <a:t>             </a:t>
            </a:r>
            <a:r>
              <a:rPr lang="pt-BR" sz="1800" dirty="0" err="1">
                <a:latin typeface="Courier New" panose="02070309020205020404" pitchFamily="49" charset="0"/>
                <a:cs typeface="Courier New" panose="02070309020205020404" pitchFamily="49" charset="0"/>
              </a:rPr>
              <a:t>alternative</a:t>
            </a:r>
            <a:r>
              <a:rPr lang="pt-BR" sz="1800" dirty="0">
                <a:latin typeface="Courier New" panose="02070309020205020404" pitchFamily="49" charset="0"/>
                <a:cs typeface="Courier New" panose="02070309020205020404" pitchFamily="49" charset="0"/>
              </a:rPr>
              <a:t>="</a:t>
            </a:r>
            <a:r>
              <a:rPr lang="pt-BR" sz="1800" dirty="0" err="1">
                <a:latin typeface="Courier New" panose="02070309020205020404" pitchFamily="49" charset="0"/>
                <a:cs typeface="Courier New" panose="02070309020205020404" pitchFamily="49" charset="0"/>
              </a:rPr>
              <a:t>two.sided</a:t>
            </a:r>
            <a:r>
              <a:rPr lang="pt-BR" sz="1800" dirty="0">
                <a:latin typeface="Courier New" panose="02070309020205020404" pitchFamily="49" charset="0"/>
                <a:cs typeface="Courier New" panose="02070309020205020404" pitchFamily="49" charset="0"/>
              </a:rPr>
              <a:t>", </a:t>
            </a:r>
            <a:r>
              <a:rPr lang="pt-BR" sz="1800" dirty="0" err="1">
                <a:latin typeface="Courier New" panose="02070309020205020404" pitchFamily="49" charset="0"/>
                <a:cs typeface="Courier New" panose="02070309020205020404" pitchFamily="49" charset="0"/>
              </a:rPr>
              <a:t>conf.level</a:t>
            </a:r>
            <a:r>
              <a:rPr lang="pt-BR" sz="1800" dirty="0">
                <a:latin typeface="Courier New" panose="02070309020205020404" pitchFamily="49" charset="0"/>
                <a:cs typeface="Courier New" panose="02070309020205020404" pitchFamily="49" charset="0"/>
              </a:rPr>
              <a:t>=.95)</a:t>
            </a:r>
          </a:p>
          <a:p>
            <a:pPr marL="0" indent="0">
              <a:buNone/>
            </a:pPr>
            <a:endParaRPr lang="pt-BR" sz="1800" dirty="0">
              <a:latin typeface="Courier New" panose="02070309020205020404" pitchFamily="49" charset="0"/>
              <a:cs typeface="Courier New" panose="02070309020205020404" pitchFamily="49" charset="0"/>
            </a:endParaRPr>
          </a:p>
        </p:txBody>
      </p:sp>
      <p:pic>
        <p:nvPicPr>
          <p:cNvPr id="5" name="Imagem 4">
            <a:extLst>
              <a:ext uri="{FF2B5EF4-FFF2-40B4-BE49-F238E27FC236}">
                <a16:creationId xmlns:a16="http://schemas.microsoft.com/office/drawing/2014/main" id="{9DBEB3F7-E7F2-4153-A8F8-E2C21D0762D1}"/>
              </a:ext>
            </a:extLst>
          </p:cNvPr>
          <p:cNvPicPr>
            <a:picLocks noChangeAspect="1"/>
          </p:cNvPicPr>
          <p:nvPr/>
        </p:nvPicPr>
        <p:blipFill>
          <a:blip r:embed="rId2"/>
          <a:stretch>
            <a:fillRect/>
          </a:stretch>
        </p:blipFill>
        <p:spPr>
          <a:xfrm>
            <a:off x="927647" y="3526731"/>
            <a:ext cx="7288706" cy="2592288"/>
          </a:xfrm>
          <a:prstGeom prst="rect">
            <a:avLst/>
          </a:prstGeom>
        </p:spPr>
        <p:style>
          <a:lnRef idx="2">
            <a:schemeClr val="accent1"/>
          </a:lnRef>
          <a:fillRef idx="1">
            <a:schemeClr val="lt1"/>
          </a:fillRef>
          <a:effectRef idx="0">
            <a:schemeClr val="accent1"/>
          </a:effectRef>
          <a:fontRef idx="minor">
            <a:schemeClr val="dk1"/>
          </a:fontRef>
        </p:style>
      </p:pic>
    </p:spTree>
    <p:extLst>
      <p:ext uri="{BB962C8B-B14F-4D97-AF65-F5344CB8AC3E}">
        <p14:creationId xmlns:p14="http://schemas.microsoft.com/office/powerpoint/2010/main" val="217215883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CECDDC5-4ED0-4890-AE1B-117473077B31}"/>
              </a:ext>
            </a:extLst>
          </p:cNvPr>
          <p:cNvSpPr>
            <a:spLocks noGrp="1"/>
          </p:cNvSpPr>
          <p:nvPr>
            <p:ph type="title"/>
          </p:nvPr>
        </p:nvSpPr>
        <p:spPr/>
        <p:txBody>
          <a:bodyPr>
            <a:normAutofit fontScale="90000"/>
          </a:bodyPr>
          <a:lstStyle/>
          <a:p>
            <a:pPr algn="l"/>
            <a:r>
              <a:rPr lang="pt-BR" sz="3600" dirty="0">
                <a:solidFill>
                  <a:prstClr val="black"/>
                </a:solidFill>
              </a:rPr>
              <a:t>Teste </a:t>
            </a:r>
            <a:r>
              <a:rPr lang="pt-BR" sz="3600" dirty="0" err="1">
                <a:solidFill>
                  <a:prstClr val="black"/>
                </a:solidFill>
              </a:rPr>
              <a:t>qui</a:t>
            </a:r>
            <a:r>
              <a:rPr lang="pt-BR" sz="3600" dirty="0">
                <a:solidFill>
                  <a:prstClr val="black"/>
                </a:solidFill>
              </a:rPr>
              <a:t>-quadrado bilateral de desvio-padrão populacional para uma condição em R</a:t>
            </a:r>
            <a:endParaRPr lang="pt-BR" dirty="0"/>
          </a:p>
        </p:txBody>
      </p:sp>
      <p:sp>
        <p:nvSpPr>
          <p:cNvPr id="3" name="Espaço Reservado para Conteúdo 2">
            <a:extLst>
              <a:ext uri="{FF2B5EF4-FFF2-40B4-BE49-F238E27FC236}">
                <a16:creationId xmlns:a16="http://schemas.microsoft.com/office/drawing/2014/main" id="{6089D722-851A-4854-B27E-F97FB943FB33}"/>
              </a:ext>
            </a:extLst>
          </p:cNvPr>
          <p:cNvSpPr>
            <a:spLocks noGrp="1"/>
          </p:cNvSpPr>
          <p:nvPr>
            <p:ph idx="1"/>
          </p:nvPr>
        </p:nvSpPr>
        <p:spPr/>
        <p:txBody>
          <a:bodyPr>
            <a:normAutofit/>
          </a:bodyPr>
          <a:lstStyle/>
          <a:p>
            <a:pPr marL="0" indent="0">
              <a:buNone/>
            </a:pPr>
            <a:r>
              <a:rPr lang="pt-BR" sz="1400" dirty="0">
                <a:latin typeface="Courier New" panose="02070309020205020404" pitchFamily="49" charset="0"/>
                <a:cs typeface="Courier New" panose="02070309020205020404" pitchFamily="49" charset="0"/>
              </a:rPr>
              <a:t>library(</a:t>
            </a:r>
            <a:r>
              <a:rPr lang="pt-BR" sz="1400" dirty="0" err="1">
                <a:latin typeface="Courier New" panose="02070309020205020404" pitchFamily="49" charset="0"/>
                <a:cs typeface="Courier New" panose="02070309020205020404" pitchFamily="49" charset="0"/>
              </a:rPr>
              <a:t>EnvStats</a:t>
            </a:r>
            <a:r>
              <a:rPr lang="pt-BR" sz="1400" dirty="0">
                <a:latin typeface="Courier New" panose="02070309020205020404" pitchFamily="49" charset="0"/>
                <a:cs typeface="Courier New" panose="02070309020205020404" pitchFamily="49" charset="0"/>
              </a:rPr>
              <a:t>)</a:t>
            </a:r>
          </a:p>
          <a:p>
            <a:pPr marL="0" indent="0">
              <a:buNone/>
            </a:pPr>
            <a:r>
              <a:rPr lang="pt-BR" sz="1400" dirty="0">
                <a:latin typeface="Courier New" panose="02070309020205020404" pitchFamily="49" charset="0"/>
                <a:cs typeface="Courier New" panose="02070309020205020404" pitchFamily="49" charset="0"/>
              </a:rPr>
              <a:t>estatura &lt;- c(169, 174, 175, 186)</a:t>
            </a:r>
          </a:p>
          <a:p>
            <a:pPr marL="0" indent="0">
              <a:buNone/>
            </a:pPr>
            <a:r>
              <a:rPr lang="pt-BR" sz="1400" dirty="0">
                <a:latin typeface="Courier New" panose="02070309020205020404" pitchFamily="49" charset="0"/>
                <a:cs typeface="Courier New" panose="02070309020205020404" pitchFamily="49" charset="0"/>
              </a:rPr>
              <a:t>out &lt;- </a:t>
            </a:r>
            <a:r>
              <a:rPr lang="pt-BR" sz="1400" dirty="0" err="1">
                <a:latin typeface="Courier New" panose="02070309020205020404" pitchFamily="49" charset="0"/>
                <a:cs typeface="Courier New" panose="02070309020205020404" pitchFamily="49" charset="0"/>
              </a:rPr>
              <a:t>EnvStats</a:t>
            </a:r>
            <a:r>
              <a:rPr lang="pt-BR" sz="1400" dirty="0">
                <a:latin typeface="Courier New" panose="02070309020205020404" pitchFamily="49" charset="0"/>
                <a:cs typeface="Courier New" panose="02070309020205020404" pitchFamily="49" charset="0"/>
              </a:rPr>
              <a:t>::</a:t>
            </a:r>
            <a:r>
              <a:rPr lang="pt-BR" sz="1400" dirty="0" err="1">
                <a:latin typeface="Courier New" panose="02070309020205020404" pitchFamily="49" charset="0"/>
                <a:cs typeface="Courier New" panose="02070309020205020404" pitchFamily="49" charset="0"/>
              </a:rPr>
              <a:t>varTest</a:t>
            </a:r>
            <a:r>
              <a:rPr lang="pt-BR" sz="1400" dirty="0">
                <a:latin typeface="Courier New" panose="02070309020205020404" pitchFamily="49" charset="0"/>
                <a:cs typeface="Courier New" panose="02070309020205020404" pitchFamily="49" charset="0"/>
              </a:rPr>
              <a:t>(x=estatura, </a:t>
            </a:r>
            <a:r>
              <a:rPr lang="pt-BR" sz="1400" dirty="0" err="1">
                <a:latin typeface="Courier New" panose="02070309020205020404" pitchFamily="49" charset="0"/>
                <a:cs typeface="Courier New" panose="02070309020205020404" pitchFamily="49" charset="0"/>
              </a:rPr>
              <a:t>sigma.squared</a:t>
            </a:r>
            <a:r>
              <a:rPr lang="pt-BR" sz="1400" dirty="0">
                <a:latin typeface="Courier New" panose="02070309020205020404" pitchFamily="49" charset="0"/>
                <a:cs typeface="Courier New" panose="02070309020205020404" pitchFamily="49" charset="0"/>
              </a:rPr>
              <a:t> = 7^2,</a:t>
            </a:r>
          </a:p>
          <a:p>
            <a:pPr marL="0" indent="0">
              <a:buNone/>
            </a:pPr>
            <a:r>
              <a:rPr lang="pt-BR" sz="1400" dirty="0">
                <a:latin typeface="Courier New" panose="02070309020205020404" pitchFamily="49" charset="0"/>
                <a:cs typeface="Courier New" panose="02070309020205020404" pitchFamily="49" charset="0"/>
              </a:rPr>
              <a:t>        </a:t>
            </a:r>
            <a:r>
              <a:rPr lang="pt-BR" sz="1400" dirty="0" err="1">
                <a:latin typeface="Courier New" panose="02070309020205020404" pitchFamily="49" charset="0"/>
                <a:cs typeface="Courier New" panose="02070309020205020404" pitchFamily="49" charset="0"/>
              </a:rPr>
              <a:t>alternative</a:t>
            </a:r>
            <a:r>
              <a:rPr lang="pt-BR" sz="1400" dirty="0">
                <a:latin typeface="Courier New" panose="02070309020205020404" pitchFamily="49" charset="0"/>
                <a:cs typeface="Courier New" panose="02070309020205020404" pitchFamily="49" charset="0"/>
              </a:rPr>
              <a:t>="</a:t>
            </a:r>
            <a:r>
              <a:rPr lang="pt-BR" sz="1400" dirty="0" err="1">
                <a:latin typeface="Courier New" panose="02070309020205020404" pitchFamily="49" charset="0"/>
                <a:cs typeface="Courier New" panose="02070309020205020404" pitchFamily="49" charset="0"/>
              </a:rPr>
              <a:t>two.sided</a:t>
            </a:r>
            <a:r>
              <a:rPr lang="pt-BR" sz="1400" dirty="0">
                <a:latin typeface="Courier New" panose="02070309020205020404" pitchFamily="49" charset="0"/>
                <a:cs typeface="Courier New" panose="02070309020205020404" pitchFamily="49" charset="0"/>
              </a:rPr>
              <a:t>", </a:t>
            </a:r>
            <a:r>
              <a:rPr lang="pt-BR" sz="1400" dirty="0" err="1">
                <a:latin typeface="Courier New" panose="02070309020205020404" pitchFamily="49" charset="0"/>
                <a:cs typeface="Courier New" panose="02070309020205020404" pitchFamily="49" charset="0"/>
              </a:rPr>
              <a:t>conf.level</a:t>
            </a:r>
            <a:r>
              <a:rPr lang="pt-BR" sz="1400" dirty="0">
                <a:latin typeface="Courier New" panose="02070309020205020404" pitchFamily="49" charset="0"/>
                <a:cs typeface="Courier New" panose="02070309020205020404" pitchFamily="49" charset="0"/>
              </a:rPr>
              <a:t> = 0.95)</a:t>
            </a:r>
          </a:p>
          <a:p>
            <a:pPr marL="0" indent="0">
              <a:buNone/>
            </a:pPr>
            <a:r>
              <a:rPr lang="pt-BR" sz="1400" dirty="0">
                <a:latin typeface="Courier New" panose="02070309020205020404" pitchFamily="49" charset="0"/>
                <a:cs typeface="Courier New" panose="02070309020205020404" pitchFamily="49" charset="0"/>
              </a:rPr>
              <a:t>print(out)</a:t>
            </a:r>
          </a:p>
          <a:p>
            <a:pPr marL="0" indent="0">
              <a:buNone/>
            </a:pPr>
            <a:r>
              <a:rPr lang="pt-BR" sz="1400" dirty="0">
                <a:latin typeface="Courier New" panose="02070309020205020404" pitchFamily="49" charset="0"/>
                <a:cs typeface="Courier New" panose="02070309020205020404" pitchFamily="49" charset="0"/>
              </a:rPr>
              <a:t>print(</a:t>
            </a:r>
            <a:r>
              <a:rPr lang="pt-BR" sz="1400" dirty="0" err="1">
                <a:latin typeface="Courier New" panose="02070309020205020404" pitchFamily="49" charset="0"/>
                <a:cs typeface="Courier New" panose="02070309020205020404" pitchFamily="49" charset="0"/>
              </a:rPr>
              <a:t>sqrt</a:t>
            </a:r>
            <a:r>
              <a:rPr lang="pt-BR" sz="1400" dirty="0">
                <a:latin typeface="Courier New" panose="02070309020205020404" pitchFamily="49" charset="0"/>
                <a:cs typeface="Courier New" panose="02070309020205020404" pitchFamily="49" charset="0"/>
              </a:rPr>
              <a:t>(out$conf.int)))</a:t>
            </a:r>
          </a:p>
        </p:txBody>
      </p:sp>
      <p:pic>
        <p:nvPicPr>
          <p:cNvPr id="5" name="Imagem 4">
            <a:extLst>
              <a:ext uri="{FF2B5EF4-FFF2-40B4-BE49-F238E27FC236}">
                <a16:creationId xmlns:a16="http://schemas.microsoft.com/office/drawing/2014/main" id="{86F74C42-D172-4147-93B5-96894557B935}"/>
              </a:ext>
            </a:extLst>
          </p:cNvPr>
          <p:cNvPicPr>
            <a:picLocks noChangeAspect="1"/>
          </p:cNvPicPr>
          <p:nvPr/>
        </p:nvPicPr>
        <p:blipFill>
          <a:blip r:embed="rId2"/>
          <a:stretch>
            <a:fillRect/>
          </a:stretch>
        </p:blipFill>
        <p:spPr>
          <a:xfrm>
            <a:off x="3491880" y="2852936"/>
            <a:ext cx="5105400" cy="3876675"/>
          </a:xfrm>
          <a:prstGeom prst="rect">
            <a:avLst/>
          </a:prstGeom>
        </p:spPr>
        <p:style>
          <a:lnRef idx="2">
            <a:schemeClr val="accent5"/>
          </a:lnRef>
          <a:fillRef idx="1">
            <a:schemeClr val="lt1"/>
          </a:fillRef>
          <a:effectRef idx="0">
            <a:schemeClr val="accent5"/>
          </a:effectRef>
          <a:fontRef idx="minor">
            <a:schemeClr val="dk1"/>
          </a:fontRef>
        </p:style>
      </p:pic>
    </p:spTree>
    <p:extLst>
      <p:ext uri="{BB962C8B-B14F-4D97-AF65-F5344CB8AC3E}">
        <p14:creationId xmlns:p14="http://schemas.microsoft.com/office/powerpoint/2010/main" val="285467713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57200" y="35849"/>
            <a:ext cx="8229600" cy="1143000"/>
          </a:xfrm>
        </p:spPr>
        <p:txBody>
          <a:bodyPr>
            <a:noAutofit/>
          </a:bodyPr>
          <a:lstStyle/>
          <a:p>
            <a:pPr algn="l"/>
            <a:r>
              <a:rPr lang="pt-BR" sz="2400" dirty="0">
                <a:solidFill>
                  <a:prstClr val="black"/>
                </a:solidFill>
              </a:rPr>
              <a:t>Teste </a:t>
            </a:r>
            <a:r>
              <a:rPr lang="pt-BR" sz="2400" dirty="0" err="1">
                <a:solidFill>
                  <a:prstClr val="black"/>
                </a:solidFill>
              </a:rPr>
              <a:t>qui</a:t>
            </a:r>
            <a:r>
              <a:rPr lang="pt-BR" sz="2400" dirty="0">
                <a:solidFill>
                  <a:prstClr val="black"/>
                </a:solidFill>
              </a:rPr>
              <a:t>-quadrado unilateral (</a:t>
            </a:r>
            <a:r>
              <a:rPr lang="pt-BR" sz="2400" dirty="0" err="1">
                <a:solidFill>
                  <a:prstClr val="black"/>
                </a:solidFill>
              </a:rPr>
              <a:t>greater</a:t>
            </a:r>
            <a:r>
              <a:rPr lang="pt-BR" sz="2400" dirty="0">
                <a:solidFill>
                  <a:prstClr val="black"/>
                </a:solidFill>
              </a:rPr>
              <a:t>) de desvio-padrão populacional para uma condição em R</a:t>
            </a:r>
            <a:endParaRPr lang="pt-BR" sz="2400" dirty="0"/>
          </a:p>
        </p:txBody>
      </p:sp>
      <mc:AlternateContent xmlns:mc="http://schemas.openxmlformats.org/markup-compatibility/2006">
        <mc:Choice xmlns:a14="http://schemas.microsoft.com/office/drawing/2010/main" Requires="a14">
          <p:sp>
            <p:nvSpPr>
              <p:cNvPr id="3" name="Espaço Reservado para Conteúdo 2"/>
              <p:cNvSpPr>
                <a:spLocks noGrp="1"/>
              </p:cNvSpPr>
              <p:nvPr>
                <p:ph idx="1"/>
              </p:nvPr>
            </p:nvSpPr>
            <p:spPr>
              <a:xfrm>
                <a:off x="699592" y="1249761"/>
                <a:ext cx="7987208" cy="5562519"/>
              </a:xfrm>
            </p:spPr>
            <p:txBody>
              <a:bodyPr>
                <a:normAutofit lnSpcReduction="10000"/>
              </a:bodyPr>
              <a:lstStyle/>
              <a:p>
                <a:pPr marL="0" indent="0">
                  <a:buNone/>
                </a:pPr>
                <a:r>
                  <a:rPr lang="pt-BR" sz="1600" i="1" dirty="0"/>
                  <a:t>Teste</a:t>
                </a:r>
              </a:p>
              <a:p>
                <a:r>
                  <a:rPr lang="pt-BR" sz="1600" dirty="0"/>
                  <a:t>Desvio-padrão </a:t>
                </a:r>
                <a:r>
                  <a:rPr lang="el-GR" sz="1600" dirty="0"/>
                  <a:t>σ</a:t>
                </a:r>
                <a:r>
                  <a:rPr lang="pt-BR" sz="1600" dirty="0"/>
                  <a:t> </a:t>
                </a:r>
                <a:r>
                  <a:rPr lang="el-GR" sz="1600" dirty="0"/>
                  <a:t>=</a:t>
                </a:r>
                <a:r>
                  <a:rPr lang="pt-BR" sz="1600" dirty="0"/>
                  <a:t> </a:t>
                </a:r>
                <a:r>
                  <a:rPr lang="el-GR" sz="1600" dirty="0"/>
                  <a:t>7</a:t>
                </a:r>
                <a:r>
                  <a:rPr lang="pt-BR" sz="1600" dirty="0"/>
                  <a:t>cm hipotetizado</a:t>
                </a:r>
              </a:p>
              <a:p>
                <a:pPr marL="0" indent="0">
                  <a:buNone/>
                </a:pPr>
                <a:r>
                  <a:rPr lang="pt-BR" sz="1600" i="1" dirty="0"/>
                  <a:t>Suposições</a:t>
                </a:r>
              </a:p>
              <a:p>
                <a:r>
                  <a:rPr lang="pt-BR" sz="1600" dirty="0"/>
                  <a:t>Estatura tem distribuição normal</a:t>
                </a:r>
              </a:p>
              <a:p>
                <a:r>
                  <a:rPr lang="pt-BR" sz="1600" dirty="0"/>
                  <a:t>n = 4 observações independentes: 169, 174, 175, 186</a:t>
                </a:r>
              </a:p>
              <a:p>
                <a:r>
                  <a:rPr lang="pt-BR" sz="1600" dirty="0"/>
                  <a:t>Teste bilateral</a:t>
                </a:r>
              </a:p>
              <a:p>
                <a:r>
                  <a:rPr lang="pt-BR" sz="1600" dirty="0"/>
                  <a:t>Nível de confiança de 95% (ou nível de significância adotado de 5%)</a:t>
                </a:r>
              </a:p>
              <a:p>
                <a:pPr marL="0" indent="0">
                  <a:buNone/>
                </a:pPr>
                <a:r>
                  <a:rPr lang="pt-BR" sz="1600" i="1" dirty="0"/>
                  <a:t>Hipóteses</a:t>
                </a:r>
                <a:r>
                  <a:rPr lang="pt-BR" sz="1600" dirty="0"/>
                  <a:t> </a:t>
                </a:r>
              </a:p>
              <a:p>
                <a:pPr marL="342900" lvl="1" indent="-342900">
                  <a:buFont typeface="Arial" pitchFamily="34" charset="0"/>
                  <a:buChar char="•"/>
                </a:pPr>
                <a:r>
                  <a:rPr lang="pt-BR" sz="1600" dirty="0"/>
                  <a:t>H</a:t>
                </a:r>
                <a:r>
                  <a:rPr lang="pt-BR" sz="1600" baseline="-25000" dirty="0"/>
                  <a:t>0</a:t>
                </a:r>
                <a:r>
                  <a:rPr lang="pt-BR" sz="1600" dirty="0"/>
                  <a:t>: </a:t>
                </a:r>
                <a14:m>
                  <m:oMath xmlns:m="http://schemas.openxmlformats.org/officeDocument/2006/math">
                    <m:r>
                      <a:rPr lang="pt-BR" sz="1600" i="1">
                        <a:latin typeface="Cambria Math" panose="02040503050406030204" pitchFamily="18" charset="0"/>
                      </a:rPr>
                      <m:t>𝜎</m:t>
                    </m:r>
                    <m:r>
                      <a:rPr lang="pt-BR" sz="1600">
                        <a:latin typeface="Cambria Math" panose="02040503050406030204" pitchFamily="18" charset="0"/>
                      </a:rPr>
                      <m:t>=</m:t>
                    </m:r>
                    <m:r>
                      <a:rPr lang="pt-BR" sz="1600" b="0" i="0" smtClean="0">
                        <a:latin typeface="Cambria Math" panose="02040503050406030204" pitchFamily="18" charset="0"/>
                      </a:rPr>
                      <m:t>7</m:t>
                    </m:r>
                  </m:oMath>
                </a14:m>
                <a:endParaRPr lang="pt-BR" sz="1600" dirty="0"/>
              </a:p>
              <a:p>
                <a:pPr marL="342900" lvl="1" indent="-342900">
                  <a:buFont typeface="Arial" pitchFamily="34" charset="0"/>
                  <a:buChar char="•"/>
                </a:pPr>
                <a:r>
                  <a:rPr lang="pt-BR" sz="1600" dirty="0"/>
                  <a:t>H</a:t>
                </a:r>
                <a:r>
                  <a:rPr lang="pt-BR" sz="1600" baseline="-25000" dirty="0"/>
                  <a:t>1</a:t>
                </a:r>
                <a:r>
                  <a:rPr lang="pt-BR" sz="1600" dirty="0"/>
                  <a:t>: </a:t>
                </a:r>
                <a14:m>
                  <m:oMath xmlns:m="http://schemas.openxmlformats.org/officeDocument/2006/math">
                    <m:r>
                      <a:rPr lang="pt-BR" sz="1600" i="1">
                        <a:latin typeface="Cambria Math" panose="02040503050406030204" pitchFamily="18" charset="0"/>
                      </a:rPr>
                      <m:t>𝜎</m:t>
                    </m:r>
                    <m:r>
                      <a:rPr lang="pt-BR" sz="1600" b="0" i="1" dirty="0" smtClean="0">
                        <a:latin typeface="Cambria Math" panose="02040503050406030204" pitchFamily="18" charset="0"/>
                        <a:ea typeface="Cambria Math" panose="02040503050406030204" pitchFamily="18" charset="0"/>
                      </a:rPr>
                      <m:t>&gt;</m:t>
                    </m:r>
                    <m:r>
                      <a:rPr lang="pt-BR" sz="1600" b="0" i="0" smtClean="0">
                        <a:latin typeface="Cambria Math" panose="02040503050406030204" pitchFamily="18" charset="0"/>
                      </a:rPr>
                      <m:t>7</m:t>
                    </m:r>
                  </m:oMath>
                </a14:m>
                <a:endParaRPr lang="pt-BR" sz="1600" i="1" dirty="0"/>
              </a:p>
              <a:p>
                <a:pPr marL="0" lvl="1" indent="0">
                  <a:buNone/>
                </a:pPr>
                <a:r>
                  <a:rPr lang="pt-BR" sz="1600" i="1" dirty="0"/>
                  <a:t>Estatísticas</a:t>
                </a:r>
                <a:r>
                  <a:rPr lang="pt-BR" sz="1600" dirty="0"/>
                  <a:t> </a:t>
                </a:r>
              </a:p>
              <a:p>
                <a:pPr marL="342900" lvl="1" indent="-342900">
                  <a:buFont typeface="Arial" pitchFamily="34" charset="0"/>
                  <a:buChar char="•"/>
                </a:pPr>
                <a:r>
                  <a:rPr lang="pt-BR" sz="1600" dirty="0"/>
                  <a:t>S</a:t>
                </a:r>
                <a:r>
                  <a:rPr lang="pt-BR" sz="1600" baseline="30000" dirty="0"/>
                  <a:t>2</a:t>
                </a:r>
                <a:r>
                  <a:rPr lang="pt-BR" sz="1600" dirty="0"/>
                  <a:t> = 7,16</a:t>
                </a:r>
              </a:p>
              <a:p>
                <a:pPr marL="342900" lvl="1" indent="-342900">
                  <a:buFont typeface="Arial" pitchFamily="34" charset="0"/>
                  <a:buChar char="•"/>
                </a:pPr>
                <a:r>
                  <a:rPr lang="pt-BR" sz="1600" dirty="0"/>
                  <a:t>GL = 4 – 1 = 3</a:t>
                </a:r>
              </a:p>
              <a:p>
                <a:pPr marL="342900" lvl="1" indent="-342900">
                  <a:buFont typeface="Arial" pitchFamily="34" charset="0"/>
                  <a:buChar char="•"/>
                </a:pPr>
                <a:r>
                  <a:rPr lang="pt-BR" sz="1600" dirty="0"/>
                  <a:t>Estatística de teste </a:t>
                </a:r>
                <a:r>
                  <a:rPr lang="pt-BR" sz="1600" dirty="0" err="1"/>
                  <a:t>qui</a:t>
                </a:r>
                <a:r>
                  <a:rPr lang="pt-BR" sz="1600" dirty="0"/>
                  <a:t>-quadrado = 3,14</a:t>
                </a:r>
              </a:p>
              <a:p>
                <a:pPr marL="342900" lvl="1" indent="-342900">
                  <a:buFont typeface="Arial" pitchFamily="34" charset="0"/>
                  <a:buChar char="•"/>
                </a:pPr>
                <a:r>
                  <a:rPr lang="pt-BR" sz="1600" dirty="0"/>
                  <a:t>IC95(</a:t>
                </a:r>
                <a14:m>
                  <m:oMath xmlns:m="http://schemas.openxmlformats.org/officeDocument/2006/math">
                    <m:r>
                      <a:rPr lang="pt-BR" sz="1600" i="1">
                        <a:latin typeface="Cambria Math" panose="02040503050406030204" pitchFamily="18" charset="0"/>
                      </a:rPr>
                      <m:t>𝜎</m:t>
                    </m:r>
                  </m:oMath>
                </a14:m>
                <a:r>
                  <a:rPr lang="pt-BR" sz="1600" dirty="0"/>
                  <a:t>) = [4,44;∞]</a:t>
                </a:r>
              </a:p>
              <a:p>
                <a:pPr marL="0" indent="0">
                  <a:buNone/>
                </a:pPr>
                <a:r>
                  <a:rPr lang="pt-BR" sz="1600" i="1" dirty="0"/>
                  <a:t>Decisão</a:t>
                </a:r>
              </a:p>
              <a:p>
                <a:r>
                  <a:rPr lang="pt-BR" sz="1600" dirty="0"/>
                  <a:t>Como o desvio-padrão populacional hipotetizado está dentro do IC95, não rejeitar H</a:t>
                </a:r>
                <a:r>
                  <a:rPr lang="pt-BR" sz="1600" baseline="-25000" dirty="0"/>
                  <a:t>0</a:t>
                </a:r>
                <a:endParaRPr lang="pt-BR" sz="1600" dirty="0"/>
              </a:p>
              <a:p>
                <a:r>
                  <a:rPr lang="pt-BR" sz="1600" dirty="0"/>
                  <a:t>Como a probabilidade dos valores da estatística de teste </a:t>
                </a:r>
                <a:r>
                  <a:rPr lang="pt-BR" sz="1600" dirty="0" err="1"/>
                  <a:t>qui</a:t>
                </a:r>
                <a:r>
                  <a:rPr lang="pt-BR" sz="1600" dirty="0"/>
                  <a:t>-quadrado serem mais extremos que 3,14, i.e., o valor-p unilateral à direita = 0,371 é maior que 5%, não rejeitar H</a:t>
                </a:r>
                <a:r>
                  <a:rPr lang="pt-BR" sz="1600" baseline="-25000" dirty="0"/>
                  <a:t>0</a:t>
                </a:r>
                <a:endParaRPr lang="pt-BR" sz="900" dirty="0"/>
              </a:p>
            </p:txBody>
          </p:sp>
        </mc:Choice>
        <mc:Fallback>
          <p:sp>
            <p:nvSpPr>
              <p:cNvPr id="3" name="Espaço Reservado para Conteúdo 2"/>
              <p:cNvSpPr>
                <a:spLocks noGrp="1" noRot="1" noChangeAspect="1" noMove="1" noResize="1" noEditPoints="1" noAdjustHandles="1" noChangeArrowheads="1" noChangeShapeType="1" noTextEdit="1"/>
              </p:cNvSpPr>
              <p:nvPr>
                <p:ph idx="1"/>
              </p:nvPr>
            </p:nvSpPr>
            <p:spPr>
              <a:xfrm>
                <a:off x="699592" y="1249761"/>
                <a:ext cx="7987208" cy="5562519"/>
              </a:xfrm>
              <a:blipFill>
                <a:blip r:embed="rId2"/>
                <a:stretch>
                  <a:fillRect l="-458" t="-767"/>
                </a:stretch>
              </a:blipFill>
            </p:spPr>
            <p:txBody>
              <a:bodyPr/>
              <a:lstStyle/>
              <a:p>
                <a:r>
                  <a:rPr lang="pt-BR">
                    <a:noFill/>
                  </a:rPr>
                  <a:t> </a:t>
                </a:r>
              </a:p>
            </p:txBody>
          </p:sp>
        </mc:Fallback>
      </mc:AlternateContent>
    </p:spTree>
    <p:extLst>
      <p:ext uri="{BB962C8B-B14F-4D97-AF65-F5344CB8AC3E}">
        <p14:creationId xmlns:p14="http://schemas.microsoft.com/office/powerpoint/2010/main" val="286427538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CECDDC5-4ED0-4890-AE1B-117473077B31}"/>
              </a:ext>
            </a:extLst>
          </p:cNvPr>
          <p:cNvSpPr>
            <a:spLocks noGrp="1"/>
          </p:cNvSpPr>
          <p:nvPr>
            <p:ph type="title"/>
          </p:nvPr>
        </p:nvSpPr>
        <p:spPr/>
        <p:txBody>
          <a:bodyPr>
            <a:normAutofit fontScale="90000"/>
          </a:bodyPr>
          <a:lstStyle/>
          <a:p>
            <a:pPr algn="l"/>
            <a:r>
              <a:rPr lang="pt-BR" sz="3600" dirty="0">
                <a:solidFill>
                  <a:prstClr val="black"/>
                </a:solidFill>
              </a:rPr>
              <a:t>Teste </a:t>
            </a:r>
            <a:r>
              <a:rPr lang="pt-BR" sz="3600" dirty="0" err="1">
                <a:solidFill>
                  <a:prstClr val="black"/>
                </a:solidFill>
              </a:rPr>
              <a:t>qui</a:t>
            </a:r>
            <a:r>
              <a:rPr lang="pt-BR" sz="3600" dirty="0">
                <a:solidFill>
                  <a:prstClr val="black"/>
                </a:solidFill>
              </a:rPr>
              <a:t>-quadrado de desvio-padrão bilateral para uma condição em R</a:t>
            </a:r>
            <a:endParaRPr lang="pt-BR" dirty="0"/>
          </a:p>
        </p:txBody>
      </p:sp>
      <p:sp>
        <p:nvSpPr>
          <p:cNvPr id="3" name="Espaço Reservado para Conteúdo 2">
            <a:extLst>
              <a:ext uri="{FF2B5EF4-FFF2-40B4-BE49-F238E27FC236}">
                <a16:creationId xmlns:a16="http://schemas.microsoft.com/office/drawing/2014/main" id="{6089D722-851A-4854-B27E-F97FB943FB33}"/>
              </a:ext>
            </a:extLst>
          </p:cNvPr>
          <p:cNvSpPr>
            <a:spLocks noGrp="1"/>
          </p:cNvSpPr>
          <p:nvPr>
            <p:ph idx="1"/>
          </p:nvPr>
        </p:nvSpPr>
        <p:spPr/>
        <p:txBody>
          <a:bodyPr>
            <a:normAutofit/>
          </a:bodyPr>
          <a:lstStyle/>
          <a:p>
            <a:pPr marL="0" indent="0">
              <a:buNone/>
            </a:pPr>
            <a:r>
              <a:rPr lang="pt-BR" sz="1400" dirty="0">
                <a:latin typeface="Courier New" panose="02070309020205020404" pitchFamily="49" charset="0"/>
                <a:cs typeface="Courier New" panose="02070309020205020404" pitchFamily="49" charset="0"/>
              </a:rPr>
              <a:t>library(</a:t>
            </a:r>
            <a:r>
              <a:rPr lang="pt-BR" sz="1400" dirty="0" err="1">
                <a:latin typeface="Courier New" panose="02070309020205020404" pitchFamily="49" charset="0"/>
                <a:cs typeface="Courier New" panose="02070309020205020404" pitchFamily="49" charset="0"/>
              </a:rPr>
              <a:t>EnvStats</a:t>
            </a:r>
            <a:r>
              <a:rPr lang="pt-BR" sz="1400" dirty="0">
                <a:latin typeface="Courier New" panose="02070309020205020404" pitchFamily="49" charset="0"/>
                <a:cs typeface="Courier New" panose="02070309020205020404" pitchFamily="49" charset="0"/>
              </a:rPr>
              <a:t>)</a:t>
            </a:r>
          </a:p>
          <a:p>
            <a:pPr marL="0" indent="0">
              <a:buNone/>
            </a:pPr>
            <a:r>
              <a:rPr lang="pt-BR" sz="1400" dirty="0">
                <a:latin typeface="Courier New" panose="02070309020205020404" pitchFamily="49" charset="0"/>
                <a:cs typeface="Courier New" panose="02070309020205020404" pitchFamily="49" charset="0"/>
              </a:rPr>
              <a:t>estatura &lt;- c(169, 174, 175, 186)</a:t>
            </a:r>
          </a:p>
          <a:p>
            <a:pPr marL="0" indent="0">
              <a:buNone/>
            </a:pPr>
            <a:r>
              <a:rPr lang="en-US" sz="1400" dirty="0">
                <a:latin typeface="Courier New" panose="02070309020205020404" pitchFamily="49" charset="0"/>
                <a:cs typeface="Courier New" panose="02070309020205020404" pitchFamily="49" charset="0"/>
              </a:rPr>
              <a:t>out &lt;- </a:t>
            </a:r>
            <a:r>
              <a:rPr lang="en-US" sz="1400" dirty="0" err="1">
                <a:latin typeface="Courier New" panose="02070309020205020404" pitchFamily="49" charset="0"/>
                <a:cs typeface="Courier New" panose="02070309020205020404" pitchFamily="49" charset="0"/>
              </a:rPr>
              <a:t>EnvStats</a:t>
            </a:r>
            <a:r>
              <a:rPr lang="en-US" sz="1400" dirty="0">
                <a:latin typeface="Courier New" panose="02070309020205020404" pitchFamily="49" charset="0"/>
                <a:cs typeface="Courier New" panose="02070309020205020404" pitchFamily="49" charset="0"/>
              </a:rPr>
              <a:t>::</a:t>
            </a:r>
            <a:r>
              <a:rPr lang="en-US" sz="1400" dirty="0" err="1">
                <a:latin typeface="Courier New" panose="02070309020205020404" pitchFamily="49" charset="0"/>
                <a:cs typeface="Courier New" panose="02070309020205020404" pitchFamily="49" charset="0"/>
              </a:rPr>
              <a:t>varTest</a:t>
            </a:r>
            <a:r>
              <a:rPr lang="en-US" sz="1400" dirty="0">
                <a:latin typeface="Courier New" panose="02070309020205020404" pitchFamily="49" charset="0"/>
                <a:cs typeface="Courier New" panose="02070309020205020404" pitchFamily="49" charset="0"/>
              </a:rPr>
              <a:t>(x=</a:t>
            </a:r>
            <a:r>
              <a:rPr lang="en-US" sz="1400" dirty="0" err="1">
                <a:latin typeface="Courier New" panose="02070309020205020404" pitchFamily="49" charset="0"/>
                <a:cs typeface="Courier New" panose="02070309020205020404" pitchFamily="49" charset="0"/>
              </a:rPr>
              <a:t>estatura</a:t>
            </a:r>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sigma.squared</a:t>
            </a:r>
            <a:r>
              <a:rPr lang="en-US" sz="1400" dirty="0">
                <a:latin typeface="Courier New" panose="02070309020205020404" pitchFamily="49" charset="0"/>
                <a:cs typeface="Courier New" panose="02070309020205020404" pitchFamily="49" charset="0"/>
              </a:rPr>
              <a:t> = 7^2,</a:t>
            </a:r>
          </a:p>
          <a:p>
            <a:pPr marL="0" indent="0">
              <a:buNone/>
            </a:pPr>
            <a:r>
              <a:rPr lang="en-US" sz="1400" dirty="0">
                <a:latin typeface="Courier New" panose="02070309020205020404" pitchFamily="49" charset="0"/>
                <a:cs typeface="Courier New" panose="02070309020205020404" pitchFamily="49" charset="0"/>
              </a:rPr>
              <a:t>                         alternative="greater", </a:t>
            </a:r>
            <a:r>
              <a:rPr lang="en-US" sz="1400" dirty="0" err="1">
                <a:latin typeface="Courier New" panose="02070309020205020404" pitchFamily="49" charset="0"/>
                <a:cs typeface="Courier New" panose="02070309020205020404" pitchFamily="49" charset="0"/>
              </a:rPr>
              <a:t>conf.level</a:t>
            </a:r>
            <a:r>
              <a:rPr lang="en-US" sz="1400" dirty="0">
                <a:latin typeface="Courier New" panose="02070309020205020404" pitchFamily="49" charset="0"/>
                <a:cs typeface="Courier New" panose="02070309020205020404" pitchFamily="49" charset="0"/>
              </a:rPr>
              <a:t> = 0.95)</a:t>
            </a:r>
          </a:p>
          <a:p>
            <a:pPr marL="0" indent="0">
              <a:buNone/>
            </a:pPr>
            <a:r>
              <a:rPr lang="en-US" sz="1400" dirty="0">
                <a:latin typeface="Courier New" panose="02070309020205020404" pitchFamily="49" charset="0"/>
                <a:cs typeface="Courier New" panose="02070309020205020404" pitchFamily="49" charset="0"/>
              </a:rPr>
              <a:t>print(out)</a:t>
            </a:r>
          </a:p>
          <a:p>
            <a:pPr marL="0" indent="0">
              <a:buNone/>
            </a:pPr>
            <a:r>
              <a:rPr lang="en-US" sz="1400" dirty="0">
                <a:latin typeface="Courier New" panose="02070309020205020404" pitchFamily="49" charset="0"/>
                <a:cs typeface="Courier New" panose="02070309020205020404" pitchFamily="49" charset="0"/>
              </a:rPr>
              <a:t>print(sqrt(out$conf.int))</a:t>
            </a:r>
          </a:p>
        </p:txBody>
      </p:sp>
      <p:pic>
        <p:nvPicPr>
          <p:cNvPr id="4" name="Imagem 3">
            <a:extLst>
              <a:ext uri="{FF2B5EF4-FFF2-40B4-BE49-F238E27FC236}">
                <a16:creationId xmlns:a16="http://schemas.microsoft.com/office/drawing/2014/main" id="{0A85365E-0105-4F32-A449-5B5ABD5FEEC0}"/>
              </a:ext>
            </a:extLst>
          </p:cNvPr>
          <p:cNvPicPr>
            <a:picLocks noChangeAspect="1"/>
          </p:cNvPicPr>
          <p:nvPr/>
        </p:nvPicPr>
        <p:blipFill>
          <a:blip r:embed="rId2"/>
          <a:stretch>
            <a:fillRect/>
          </a:stretch>
        </p:blipFill>
        <p:spPr>
          <a:xfrm>
            <a:off x="3491880" y="2780928"/>
            <a:ext cx="5038725" cy="3876675"/>
          </a:xfrm>
          <a:prstGeom prst="rect">
            <a:avLst/>
          </a:prstGeom>
        </p:spPr>
        <p:style>
          <a:lnRef idx="2">
            <a:schemeClr val="accent2"/>
          </a:lnRef>
          <a:fillRef idx="1">
            <a:schemeClr val="lt1"/>
          </a:fillRef>
          <a:effectRef idx="0">
            <a:schemeClr val="accent2"/>
          </a:effectRef>
          <a:fontRef idx="minor">
            <a:schemeClr val="dk1"/>
          </a:fontRef>
        </p:style>
      </p:pic>
    </p:spTree>
    <p:extLst>
      <p:ext uri="{BB962C8B-B14F-4D97-AF65-F5344CB8AC3E}">
        <p14:creationId xmlns:p14="http://schemas.microsoft.com/office/powerpoint/2010/main" val="344573876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57200" y="35849"/>
            <a:ext cx="8229600" cy="1143000"/>
          </a:xfrm>
        </p:spPr>
        <p:txBody>
          <a:bodyPr>
            <a:noAutofit/>
          </a:bodyPr>
          <a:lstStyle/>
          <a:p>
            <a:r>
              <a:rPr lang="pt-BR" sz="2400" dirty="0">
                <a:solidFill>
                  <a:prstClr val="black"/>
                </a:solidFill>
              </a:rPr>
              <a:t>Teste </a:t>
            </a:r>
            <a:r>
              <a:rPr lang="pt-BR" sz="2400" dirty="0" err="1">
                <a:solidFill>
                  <a:prstClr val="black"/>
                </a:solidFill>
              </a:rPr>
              <a:t>qui</a:t>
            </a:r>
            <a:r>
              <a:rPr lang="pt-BR" sz="2400" dirty="0">
                <a:solidFill>
                  <a:prstClr val="black"/>
                </a:solidFill>
              </a:rPr>
              <a:t>-quadrado unilateral (</a:t>
            </a:r>
            <a:r>
              <a:rPr lang="pt-BR" sz="2400" dirty="0" err="1">
                <a:solidFill>
                  <a:prstClr val="black"/>
                </a:solidFill>
              </a:rPr>
              <a:t>less</a:t>
            </a:r>
            <a:r>
              <a:rPr lang="pt-BR" sz="2400" dirty="0">
                <a:solidFill>
                  <a:prstClr val="black"/>
                </a:solidFill>
              </a:rPr>
              <a:t>) de desvio-padrão populacional para uma condição em R</a:t>
            </a:r>
            <a:endParaRPr lang="pt-BR" sz="2400" dirty="0"/>
          </a:p>
        </p:txBody>
      </p:sp>
      <mc:AlternateContent xmlns:mc="http://schemas.openxmlformats.org/markup-compatibility/2006">
        <mc:Choice xmlns:a14="http://schemas.microsoft.com/office/drawing/2010/main" Requires="a14">
          <p:sp>
            <p:nvSpPr>
              <p:cNvPr id="3" name="Espaço Reservado para Conteúdo 2"/>
              <p:cNvSpPr>
                <a:spLocks noGrp="1"/>
              </p:cNvSpPr>
              <p:nvPr>
                <p:ph idx="1"/>
              </p:nvPr>
            </p:nvSpPr>
            <p:spPr>
              <a:xfrm>
                <a:off x="699592" y="1249761"/>
                <a:ext cx="7987208" cy="5562519"/>
              </a:xfrm>
            </p:spPr>
            <p:txBody>
              <a:bodyPr>
                <a:normAutofit lnSpcReduction="10000"/>
              </a:bodyPr>
              <a:lstStyle/>
              <a:p>
                <a:pPr marL="0" indent="0">
                  <a:buNone/>
                </a:pPr>
                <a:r>
                  <a:rPr lang="pt-BR" sz="1600" i="1" dirty="0"/>
                  <a:t>Teste</a:t>
                </a:r>
              </a:p>
              <a:p>
                <a:r>
                  <a:rPr lang="pt-BR" sz="1600" dirty="0"/>
                  <a:t>Desvio-padrão </a:t>
                </a:r>
                <a:r>
                  <a:rPr lang="el-GR" sz="1600" dirty="0"/>
                  <a:t>σ</a:t>
                </a:r>
                <a:r>
                  <a:rPr lang="pt-BR" sz="1600" dirty="0"/>
                  <a:t> </a:t>
                </a:r>
                <a:r>
                  <a:rPr lang="el-GR" sz="1600" dirty="0"/>
                  <a:t>=</a:t>
                </a:r>
                <a:r>
                  <a:rPr lang="pt-BR" sz="1600" dirty="0"/>
                  <a:t> </a:t>
                </a:r>
                <a:r>
                  <a:rPr lang="el-GR" sz="1600" dirty="0"/>
                  <a:t>7</a:t>
                </a:r>
                <a:r>
                  <a:rPr lang="pt-BR" sz="1600" dirty="0"/>
                  <a:t>cm hipotetizado</a:t>
                </a:r>
              </a:p>
              <a:p>
                <a:pPr marL="0" indent="0">
                  <a:buNone/>
                </a:pPr>
                <a:r>
                  <a:rPr lang="pt-BR" sz="1600" i="1" dirty="0"/>
                  <a:t>Suposições</a:t>
                </a:r>
              </a:p>
              <a:p>
                <a:r>
                  <a:rPr lang="pt-BR" sz="1600" dirty="0"/>
                  <a:t>Estatura tem distribuição normal</a:t>
                </a:r>
              </a:p>
              <a:p>
                <a:r>
                  <a:rPr lang="pt-BR" sz="1600" dirty="0"/>
                  <a:t>n = 4 observações independentes: 169, 174, 175, 186</a:t>
                </a:r>
              </a:p>
              <a:p>
                <a:r>
                  <a:rPr lang="pt-BR" sz="1600" dirty="0"/>
                  <a:t>Teste bilateral</a:t>
                </a:r>
              </a:p>
              <a:p>
                <a:r>
                  <a:rPr lang="pt-BR" sz="1600" dirty="0"/>
                  <a:t>Nível de confiança de 95% (ou nível de significância adotado de 5%)</a:t>
                </a:r>
              </a:p>
              <a:p>
                <a:pPr marL="0" indent="0">
                  <a:buNone/>
                </a:pPr>
                <a:r>
                  <a:rPr lang="pt-BR" sz="1600" i="1" dirty="0"/>
                  <a:t>Hipóteses</a:t>
                </a:r>
                <a:r>
                  <a:rPr lang="pt-BR" sz="1600" dirty="0"/>
                  <a:t> </a:t>
                </a:r>
              </a:p>
              <a:p>
                <a:pPr marL="342900" lvl="1" indent="-342900">
                  <a:buFont typeface="Arial" pitchFamily="34" charset="0"/>
                  <a:buChar char="•"/>
                </a:pPr>
                <a:r>
                  <a:rPr lang="pt-BR" sz="1600" dirty="0"/>
                  <a:t>H</a:t>
                </a:r>
                <a:r>
                  <a:rPr lang="pt-BR" sz="1600" baseline="-25000" dirty="0"/>
                  <a:t>0</a:t>
                </a:r>
                <a:r>
                  <a:rPr lang="pt-BR" sz="1600" dirty="0"/>
                  <a:t>: </a:t>
                </a:r>
                <a14:m>
                  <m:oMath xmlns:m="http://schemas.openxmlformats.org/officeDocument/2006/math">
                    <m:r>
                      <a:rPr lang="pt-BR" sz="1600" i="1">
                        <a:latin typeface="Cambria Math" panose="02040503050406030204" pitchFamily="18" charset="0"/>
                      </a:rPr>
                      <m:t>𝜎</m:t>
                    </m:r>
                    <m:r>
                      <a:rPr lang="pt-BR" sz="1600">
                        <a:latin typeface="Cambria Math" panose="02040503050406030204" pitchFamily="18" charset="0"/>
                      </a:rPr>
                      <m:t>=</m:t>
                    </m:r>
                    <m:r>
                      <a:rPr lang="pt-BR" sz="1600" b="0" i="0" smtClean="0">
                        <a:latin typeface="Cambria Math" panose="02040503050406030204" pitchFamily="18" charset="0"/>
                      </a:rPr>
                      <m:t>7</m:t>
                    </m:r>
                  </m:oMath>
                </a14:m>
                <a:endParaRPr lang="pt-BR" sz="1600" dirty="0"/>
              </a:p>
              <a:p>
                <a:pPr marL="342900" lvl="1" indent="-342900">
                  <a:buFont typeface="Arial" pitchFamily="34" charset="0"/>
                  <a:buChar char="•"/>
                </a:pPr>
                <a:r>
                  <a:rPr lang="pt-BR" sz="1600" dirty="0"/>
                  <a:t>H</a:t>
                </a:r>
                <a:r>
                  <a:rPr lang="pt-BR" sz="1600" baseline="-25000" dirty="0"/>
                  <a:t>1</a:t>
                </a:r>
                <a:r>
                  <a:rPr lang="pt-BR" sz="1600" dirty="0"/>
                  <a:t>: </a:t>
                </a:r>
                <a14:m>
                  <m:oMath xmlns:m="http://schemas.openxmlformats.org/officeDocument/2006/math">
                    <m:r>
                      <a:rPr lang="pt-BR" sz="1600" i="1">
                        <a:latin typeface="Cambria Math" panose="02040503050406030204" pitchFamily="18" charset="0"/>
                      </a:rPr>
                      <m:t>𝜎</m:t>
                    </m:r>
                    <m:r>
                      <a:rPr lang="pt-BR" sz="1600" b="0" i="0" smtClean="0">
                        <a:latin typeface="Cambria Math" panose="02040503050406030204" pitchFamily="18" charset="0"/>
                      </a:rPr>
                      <m:t>&lt;7</m:t>
                    </m:r>
                  </m:oMath>
                </a14:m>
                <a:endParaRPr lang="pt-BR" sz="1600" i="1" dirty="0"/>
              </a:p>
              <a:p>
                <a:pPr marL="0" lvl="1" indent="0">
                  <a:buNone/>
                </a:pPr>
                <a:r>
                  <a:rPr lang="pt-BR" sz="1600" i="1" dirty="0"/>
                  <a:t>Estatísticas</a:t>
                </a:r>
                <a:r>
                  <a:rPr lang="pt-BR" sz="1600" dirty="0"/>
                  <a:t> </a:t>
                </a:r>
              </a:p>
              <a:p>
                <a:pPr marL="342900" lvl="1" indent="-342900">
                  <a:buFont typeface="Arial" pitchFamily="34" charset="0"/>
                  <a:buChar char="•"/>
                </a:pPr>
                <a:r>
                  <a:rPr lang="pt-BR" sz="1600" dirty="0"/>
                  <a:t>S</a:t>
                </a:r>
                <a:r>
                  <a:rPr lang="pt-BR" sz="1600" baseline="30000" dirty="0"/>
                  <a:t>2</a:t>
                </a:r>
                <a:r>
                  <a:rPr lang="pt-BR" sz="1600" dirty="0"/>
                  <a:t> = 7,16</a:t>
                </a:r>
              </a:p>
              <a:p>
                <a:pPr marL="342900" lvl="1" indent="-342900">
                  <a:buFont typeface="Arial" pitchFamily="34" charset="0"/>
                  <a:buChar char="•"/>
                </a:pPr>
                <a:r>
                  <a:rPr lang="pt-BR" sz="1600" dirty="0"/>
                  <a:t>GL = 4 – 1 = 3</a:t>
                </a:r>
              </a:p>
              <a:p>
                <a:pPr marL="342900" lvl="1" indent="-342900">
                  <a:buFont typeface="Arial" pitchFamily="34" charset="0"/>
                  <a:buChar char="•"/>
                </a:pPr>
                <a:r>
                  <a:rPr lang="pt-BR" sz="1600" dirty="0"/>
                  <a:t>Estatística de teste </a:t>
                </a:r>
                <a:r>
                  <a:rPr lang="pt-BR" sz="1600" dirty="0" err="1"/>
                  <a:t>qui</a:t>
                </a:r>
                <a:r>
                  <a:rPr lang="pt-BR" sz="1600" dirty="0"/>
                  <a:t>-quadrado = 3,14</a:t>
                </a:r>
              </a:p>
              <a:p>
                <a:pPr marL="342900" lvl="1" indent="-342900">
                  <a:buFont typeface="Arial" pitchFamily="34" charset="0"/>
                  <a:buChar char="•"/>
                </a:pPr>
                <a:r>
                  <a:rPr lang="pt-BR" sz="1600" dirty="0"/>
                  <a:t>IC95(</a:t>
                </a:r>
                <a14:m>
                  <m:oMath xmlns:m="http://schemas.openxmlformats.org/officeDocument/2006/math">
                    <m:r>
                      <a:rPr lang="pt-BR" sz="1600" i="1">
                        <a:latin typeface="Cambria Math" panose="02040503050406030204" pitchFamily="18" charset="0"/>
                      </a:rPr>
                      <m:t>𝜎</m:t>
                    </m:r>
                  </m:oMath>
                </a14:m>
                <a:r>
                  <a:rPr lang="pt-BR" sz="1600" dirty="0"/>
                  <a:t>) = [0;20,92]</a:t>
                </a:r>
              </a:p>
              <a:p>
                <a:pPr marL="0" indent="0">
                  <a:buNone/>
                </a:pPr>
                <a:r>
                  <a:rPr lang="pt-BR" sz="1600" i="1" dirty="0"/>
                  <a:t>Decisão</a:t>
                </a:r>
              </a:p>
              <a:p>
                <a:r>
                  <a:rPr lang="pt-BR" sz="1600" dirty="0"/>
                  <a:t>Como o desvio-padrão populacional hipotetizado está dentro do IC95, não rejeitar H</a:t>
                </a:r>
                <a:r>
                  <a:rPr lang="pt-BR" sz="1600" baseline="-25000" dirty="0"/>
                  <a:t>0</a:t>
                </a:r>
                <a:endParaRPr lang="pt-BR" sz="1600" dirty="0"/>
              </a:p>
              <a:p>
                <a:r>
                  <a:rPr lang="pt-BR" sz="1600" dirty="0"/>
                  <a:t>Como a probabilidade dos valores da estatística de teste </a:t>
                </a:r>
                <a:r>
                  <a:rPr lang="pt-BR" sz="1600" dirty="0" err="1"/>
                  <a:t>qui</a:t>
                </a:r>
                <a:r>
                  <a:rPr lang="pt-BR" sz="1600" dirty="0"/>
                  <a:t>-quadrado serem mais extremos que 3,14, i.e., o valor-p unilateral à direita = 0,63  é maior que 5%, não rejeitar H</a:t>
                </a:r>
                <a:r>
                  <a:rPr lang="pt-BR" sz="1600" baseline="-25000" dirty="0"/>
                  <a:t>0</a:t>
                </a:r>
                <a:endParaRPr lang="pt-BR" sz="900" dirty="0"/>
              </a:p>
            </p:txBody>
          </p:sp>
        </mc:Choice>
        <mc:Fallback>
          <p:sp>
            <p:nvSpPr>
              <p:cNvPr id="3" name="Espaço Reservado para Conteúdo 2"/>
              <p:cNvSpPr>
                <a:spLocks noGrp="1" noRot="1" noChangeAspect="1" noMove="1" noResize="1" noEditPoints="1" noAdjustHandles="1" noChangeArrowheads="1" noChangeShapeType="1" noTextEdit="1"/>
              </p:cNvSpPr>
              <p:nvPr>
                <p:ph idx="1"/>
              </p:nvPr>
            </p:nvSpPr>
            <p:spPr>
              <a:xfrm>
                <a:off x="699592" y="1249761"/>
                <a:ext cx="7987208" cy="5562519"/>
              </a:xfrm>
              <a:blipFill>
                <a:blip r:embed="rId2"/>
                <a:stretch>
                  <a:fillRect l="-458" t="-767"/>
                </a:stretch>
              </a:blipFill>
            </p:spPr>
            <p:txBody>
              <a:bodyPr/>
              <a:lstStyle/>
              <a:p>
                <a:r>
                  <a:rPr lang="pt-BR">
                    <a:noFill/>
                  </a:rPr>
                  <a:t> </a:t>
                </a:r>
              </a:p>
            </p:txBody>
          </p:sp>
        </mc:Fallback>
      </mc:AlternateContent>
    </p:spTree>
    <p:extLst>
      <p:ext uri="{BB962C8B-B14F-4D97-AF65-F5344CB8AC3E}">
        <p14:creationId xmlns:p14="http://schemas.microsoft.com/office/powerpoint/2010/main" val="122849247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CECDDC5-4ED0-4890-AE1B-117473077B31}"/>
              </a:ext>
            </a:extLst>
          </p:cNvPr>
          <p:cNvSpPr>
            <a:spLocks noGrp="1"/>
          </p:cNvSpPr>
          <p:nvPr>
            <p:ph type="title"/>
          </p:nvPr>
        </p:nvSpPr>
        <p:spPr/>
        <p:txBody>
          <a:bodyPr>
            <a:normAutofit fontScale="90000"/>
          </a:bodyPr>
          <a:lstStyle/>
          <a:p>
            <a:r>
              <a:rPr lang="pt-BR" sz="3600" dirty="0">
                <a:solidFill>
                  <a:prstClr val="black"/>
                </a:solidFill>
              </a:rPr>
              <a:t>Teste </a:t>
            </a:r>
            <a:r>
              <a:rPr lang="pt-BR" sz="3600" dirty="0" err="1">
                <a:solidFill>
                  <a:prstClr val="black"/>
                </a:solidFill>
              </a:rPr>
              <a:t>qui</a:t>
            </a:r>
            <a:r>
              <a:rPr lang="pt-BR" sz="3600" dirty="0">
                <a:solidFill>
                  <a:prstClr val="black"/>
                </a:solidFill>
              </a:rPr>
              <a:t>-quadrado de desvio-padrão bilateral para uma condição</a:t>
            </a:r>
            <a:br>
              <a:rPr lang="pt-BR" sz="3600" dirty="0">
                <a:solidFill>
                  <a:prstClr val="black"/>
                </a:solidFill>
              </a:rPr>
            </a:br>
            <a:r>
              <a:rPr lang="pt-BR" sz="3600" dirty="0">
                <a:solidFill>
                  <a:prstClr val="black"/>
                </a:solidFill>
              </a:rPr>
              <a:t>em R</a:t>
            </a:r>
            <a:endParaRPr lang="pt-BR" dirty="0"/>
          </a:p>
        </p:txBody>
      </p:sp>
      <p:sp>
        <p:nvSpPr>
          <p:cNvPr id="3" name="Espaço Reservado para Conteúdo 2">
            <a:extLst>
              <a:ext uri="{FF2B5EF4-FFF2-40B4-BE49-F238E27FC236}">
                <a16:creationId xmlns:a16="http://schemas.microsoft.com/office/drawing/2014/main" id="{6089D722-851A-4854-B27E-F97FB943FB33}"/>
              </a:ext>
            </a:extLst>
          </p:cNvPr>
          <p:cNvSpPr>
            <a:spLocks noGrp="1"/>
          </p:cNvSpPr>
          <p:nvPr>
            <p:ph idx="1"/>
          </p:nvPr>
        </p:nvSpPr>
        <p:spPr/>
        <p:txBody>
          <a:bodyPr>
            <a:normAutofit/>
          </a:bodyPr>
          <a:lstStyle/>
          <a:p>
            <a:pPr marL="0" indent="0">
              <a:buNone/>
            </a:pPr>
            <a:r>
              <a:rPr lang="pt-BR" sz="1400" dirty="0">
                <a:latin typeface="Courier New" panose="02070309020205020404" pitchFamily="49" charset="0"/>
                <a:cs typeface="Courier New" panose="02070309020205020404" pitchFamily="49" charset="0"/>
              </a:rPr>
              <a:t>library(</a:t>
            </a:r>
            <a:r>
              <a:rPr lang="pt-BR" sz="1400" dirty="0" err="1">
                <a:latin typeface="Courier New" panose="02070309020205020404" pitchFamily="49" charset="0"/>
                <a:cs typeface="Courier New" panose="02070309020205020404" pitchFamily="49" charset="0"/>
              </a:rPr>
              <a:t>EnvStats</a:t>
            </a:r>
            <a:r>
              <a:rPr lang="pt-BR" sz="1400" dirty="0">
                <a:latin typeface="Courier New" panose="02070309020205020404" pitchFamily="49" charset="0"/>
                <a:cs typeface="Courier New" panose="02070309020205020404" pitchFamily="49" charset="0"/>
              </a:rPr>
              <a:t>)</a:t>
            </a:r>
          </a:p>
          <a:p>
            <a:pPr marL="0" indent="0">
              <a:buNone/>
            </a:pPr>
            <a:r>
              <a:rPr lang="pt-BR" sz="1400" dirty="0">
                <a:latin typeface="Courier New" panose="02070309020205020404" pitchFamily="49" charset="0"/>
                <a:cs typeface="Courier New" panose="02070309020205020404" pitchFamily="49" charset="0"/>
              </a:rPr>
              <a:t>estatura &lt;- c(169, 174, 175, 186)</a:t>
            </a:r>
          </a:p>
          <a:p>
            <a:pPr marL="0" indent="0">
              <a:buNone/>
            </a:pPr>
            <a:r>
              <a:rPr lang="en-US" sz="1400" dirty="0">
                <a:latin typeface="Courier New" panose="02070309020205020404" pitchFamily="49" charset="0"/>
                <a:cs typeface="Courier New" panose="02070309020205020404" pitchFamily="49" charset="0"/>
              </a:rPr>
              <a:t>out &lt;- </a:t>
            </a:r>
            <a:r>
              <a:rPr lang="en-US" sz="1400" dirty="0" err="1">
                <a:latin typeface="Courier New" panose="02070309020205020404" pitchFamily="49" charset="0"/>
                <a:cs typeface="Courier New" panose="02070309020205020404" pitchFamily="49" charset="0"/>
              </a:rPr>
              <a:t>EnvStats</a:t>
            </a:r>
            <a:r>
              <a:rPr lang="en-US" sz="1400" dirty="0">
                <a:latin typeface="Courier New" panose="02070309020205020404" pitchFamily="49" charset="0"/>
                <a:cs typeface="Courier New" panose="02070309020205020404" pitchFamily="49" charset="0"/>
              </a:rPr>
              <a:t>::</a:t>
            </a:r>
            <a:r>
              <a:rPr lang="en-US" sz="1400" dirty="0" err="1">
                <a:latin typeface="Courier New" panose="02070309020205020404" pitchFamily="49" charset="0"/>
                <a:cs typeface="Courier New" panose="02070309020205020404" pitchFamily="49" charset="0"/>
              </a:rPr>
              <a:t>varTest</a:t>
            </a:r>
            <a:r>
              <a:rPr lang="en-US" sz="1400" dirty="0">
                <a:latin typeface="Courier New" panose="02070309020205020404" pitchFamily="49" charset="0"/>
                <a:cs typeface="Courier New" panose="02070309020205020404" pitchFamily="49" charset="0"/>
              </a:rPr>
              <a:t>(x=</a:t>
            </a:r>
            <a:r>
              <a:rPr lang="en-US" sz="1400" dirty="0" err="1">
                <a:latin typeface="Courier New" panose="02070309020205020404" pitchFamily="49" charset="0"/>
                <a:cs typeface="Courier New" panose="02070309020205020404" pitchFamily="49" charset="0"/>
              </a:rPr>
              <a:t>estatura</a:t>
            </a:r>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sigma.squared</a:t>
            </a:r>
            <a:r>
              <a:rPr lang="en-US" sz="1400" dirty="0">
                <a:latin typeface="Courier New" panose="02070309020205020404" pitchFamily="49" charset="0"/>
                <a:cs typeface="Courier New" panose="02070309020205020404" pitchFamily="49" charset="0"/>
              </a:rPr>
              <a:t> = 7^2,</a:t>
            </a:r>
          </a:p>
          <a:p>
            <a:pPr marL="0" indent="0">
              <a:buNone/>
            </a:pPr>
            <a:r>
              <a:rPr lang="en-US" sz="1400" dirty="0">
                <a:latin typeface="Courier New" panose="02070309020205020404" pitchFamily="49" charset="0"/>
                <a:cs typeface="Courier New" panose="02070309020205020404" pitchFamily="49" charset="0"/>
              </a:rPr>
              <a:t>                         alternative="less", </a:t>
            </a:r>
            <a:r>
              <a:rPr lang="en-US" sz="1400" dirty="0" err="1">
                <a:latin typeface="Courier New" panose="02070309020205020404" pitchFamily="49" charset="0"/>
                <a:cs typeface="Courier New" panose="02070309020205020404" pitchFamily="49" charset="0"/>
              </a:rPr>
              <a:t>conf.level</a:t>
            </a:r>
            <a:r>
              <a:rPr lang="en-US" sz="1400" dirty="0">
                <a:latin typeface="Courier New" panose="02070309020205020404" pitchFamily="49" charset="0"/>
                <a:cs typeface="Courier New" panose="02070309020205020404" pitchFamily="49" charset="0"/>
              </a:rPr>
              <a:t> = 0.95)</a:t>
            </a:r>
          </a:p>
          <a:p>
            <a:pPr marL="0" indent="0">
              <a:buNone/>
            </a:pPr>
            <a:r>
              <a:rPr lang="en-US" sz="1400" dirty="0">
                <a:latin typeface="Courier New" panose="02070309020205020404" pitchFamily="49" charset="0"/>
                <a:cs typeface="Courier New" panose="02070309020205020404" pitchFamily="49" charset="0"/>
              </a:rPr>
              <a:t>print(out)</a:t>
            </a:r>
          </a:p>
          <a:p>
            <a:pPr marL="0" indent="0">
              <a:buNone/>
            </a:pPr>
            <a:r>
              <a:rPr lang="en-US" sz="1400" dirty="0">
                <a:latin typeface="Courier New" panose="02070309020205020404" pitchFamily="49" charset="0"/>
                <a:cs typeface="Courier New" panose="02070309020205020404" pitchFamily="49" charset="0"/>
              </a:rPr>
              <a:t>print(sqrt(out$conf.int))</a:t>
            </a:r>
          </a:p>
        </p:txBody>
      </p:sp>
      <p:pic>
        <p:nvPicPr>
          <p:cNvPr id="5" name="Imagem 4">
            <a:extLst>
              <a:ext uri="{FF2B5EF4-FFF2-40B4-BE49-F238E27FC236}">
                <a16:creationId xmlns:a16="http://schemas.microsoft.com/office/drawing/2014/main" id="{13B73252-E620-4BDC-A632-460EFC167A0A}"/>
              </a:ext>
            </a:extLst>
          </p:cNvPr>
          <p:cNvPicPr>
            <a:picLocks noChangeAspect="1"/>
          </p:cNvPicPr>
          <p:nvPr/>
        </p:nvPicPr>
        <p:blipFill>
          <a:blip r:embed="rId2"/>
          <a:stretch>
            <a:fillRect/>
          </a:stretch>
        </p:blipFill>
        <p:spPr>
          <a:xfrm>
            <a:off x="3563888" y="2852936"/>
            <a:ext cx="4810125" cy="3857625"/>
          </a:xfrm>
          <a:prstGeom prst="rect">
            <a:avLst/>
          </a:prstGeom>
        </p:spPr>
        <p:style>
          <a:lnRef idx="2">
            <a:schemeClr val="accent1"/>
          </a:lnRef>
          <a:fillRef idx="1">
            <a:schemeClr val="lt1"/>
          </a:fillRef>
          <a:effectRef idx="0">
            <a:schemeClr val="accent1"/>
          </a:effectRef>
          <a:fontRef idx="minor">
            <a:schemeClr val="dk1"/>
          </a:fontRef>
        </p:style>
      </p:pic>
    </p:spTree>
    <p:extLst>
      <p:ext uri="{BB962C8B-B14F-4D97-AF65-F5344CB8AC3E}">
        <p14:creationId xmlns:p14="http://schemas.microsoft.com/office/powerpoint/2010/main" val="71031485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079AEAA-D445-46B1-AA31-AEFB28B53EAD}"/>
              </a:ext>
            </a:extLst>
          </p:cNvPr>
          <p:cNvSpPr>
            <a:spLocks noGrp="1"/>
          </p:cNvSpPr>
          <p:nvPr>
            <p:ph type="title"/>
          </p:nvPr>
        </p:nvSpPr>
        <p:spPr>
          <a:xfrm>
            <a:off x="457200" y="4474"/>
            <a:ext cx="8229600" cy="1143000"/>
          </a:xfrm>
        </p:spPr>
        <p:txBody>
          <a:bodyPr>
            <a:noAutofit/>
          </a:bodyPr>
          <a:lstStyle/>
          <a:p>
            <a:pPr algn="l"/>
            <a:r>
              <a:rPr lang="pt-BR" sz="2800" dirty="0"/>
              <a:t>Reamostragem do desvio-padrão amostral em R</a:t>
            </a:r>
          </a:p>
        </p:txBody>
      </p:sp>
      <p:sp>
        <p:nvSpPr>
          <p:cNvPr id="3" name="Espaço Reservado para Conteúdo 2">
            <a:extLst>
              <a:ext uri="{FF2B5EF4-FFF2-40B4-BE49-F238E27FC236}">
                <a16:creationId xmlns:a16="http://schemas.microsoft.com/office/drawing/2014/main" id="{C17E7C9A-FAE1-4D29-A51B-D459D6950D77}"/>
              </a:ext>
            </a:extLst>
          </p:cNvPr>
          <p:cNvSpPr>
            <a:spLocks noGrp="1"/>
          </p:cNvSpPr>
          <p:nvPr>
            <p:ph idx="1"/>
          </p:nvPr>
        </p:nvSpPr>
        <p:spPr>
          <a:xfrm>
            <a:off x="457200" y="984548"/>
            <a:ext cx="8229600" cy="5760640"/>
          </a:xfrm>
        </p:spPr>
        <p:txBody>
          <a:bodyPr>
            <a:normAutofit/>
          </a:bodyPr>
          <a:lstStyle/>
          <a:p>
            <a:pPr marL="0" indent="0">
              <a:buNone/>
            </a:pPr>
            <a:r>
              <a:rPr lang="pt-BR" sz="1000" dirty="0">
                <a:latin typeface="Courier New" panose="02070309020205020404" pitchFamily="49" charset="0"/>
                <a:cs typeface="Courier New" panose="02070309020205020404" pitchFamily="49" charset="0"/>
              </a:rPr>
              <a:t>library(</a:t>
            </a:r>
            <a:r>
              <a:rPr lang="pt-BR" sz="1000" dirty="0" err="1">
                <a:latin typeface="Courier New" panose="02070309020205020404" pitchFamily="49" charset="0"/>
                <a:cs typeface="Courier New" panose="02070309020205020404" pitchFamily="49" charset="0"/>
              </a:rPr>
              <a:t>readxl</a:t>
            </a:r>
            <a:r>
              <a:rPr lang="pt-BR" sz="1000" dirty="0">
                <a:latin typeface="Courier New" panose="02070309020205020404" pitchFamily="49" charset="0"/>
                <a:cs typeface="Courier New" panose="02070309020205020404" pitchFamily="49" charset="0"/>
              </a:rPr>
              <a:t>)</a:t>
            </a:r>
          </a:p>
          <a:p>
            <a:pPr marL="0" indent="0">
              <a:buNone/>
            </a:pPr>
            <a:r>
              <a:rPr lang="pt-BR" sz="1000" dirty="0">
                <a:latin typeface="Courier New" panose="02070309020205020404" pitchFamily="49" charset="0"/>
                <a:cs typeface="Courier New" panose="02070309020205020404" pitchFamily="49" charset="0"/>
              </a:rPr>
              <a:t>library(</a:t>
            </a:r>
            <a:r>
              <a:rPr lang="pt-BR" sz="1000" dirty="0" err="1">
                <a:latin typeface="Courier New" panose="02070309020205020404" pitchFamily="49" charset="0"/>
                <a:cs typeface="Courier New" panose="02070309020205020404" pitchFamily="49" charset="0"/>
              </a:rPr>
              <a:t>EnvStats</a:t>
            </a:r>
            <a:r>
              <a:rPr lang="pt-BR" sz="1000" dirty="0">
                <a:latin typeface="Courier New" panose="02070309020205020404" pitchFamily="49" charset="0"/>
                <a:cs typeface="Courier New" panose="02070309020205020404" pitchFamily="49" charset="0"/>
              </a:rPr>
              <a:t>)</a:t>
            </a:r>
          </a:p>
          <a:p>
            <a:pPr marL="0" indent="0">
              <a:buNone/>
            </a:pPr>
            <a:r>
              <a:rPr lang="pt-BR" sz="1000" dirty="0">
                <a:latin typeface="Courier New" panose="02070309020205020404" pitchFamily="49" charset="0"/>
                <a:cs typeface="Courier New" panose="02070309020205020404" pitchFamily="49" charset="0"/>
              </a:rPr>
              <a:t>B &lt;- 1e6; alfa &lt;- 0.05; </a:t>
            </a:r>
            <a:r>
              <a:rPr lang="pt-BR" sz="1000" dirty="0" err="1">
                <a:latin typeface="Courier New" panose="02070309020205020404" pitchFamily="49" charset="0"/>
                <a:cs typeface="Courier New" panose="02070309020205020404" pitchFamily="49" charset="0"/>
              </a:rPr>
              <a:t>set.seed</a:t>
            </a:r>
            <a:r>
              <a:rPr lang="pt-BR" sz="1000" dirty="0">
                <a:latin typeface="Courier New" panose="02070309020205020404" pitchFamily="49" charset="0"/>
                <a:cs typeface="Courier New" panose="02070309020205020404" pitchFamily="49" charset="0"/>
              </a:rPr>
              <a:t>(123)</a:t>
            </a:r>
          </a:p>
          <a:p>
            <a:pPr marL="0" indent="0">
              <a:buNone/>
            </a:pPr>
            <a:r>
              <a:rPr lang="pt-BR" sz="1000" dirty="0">
                <a:latin typeface="Courier New" panose="02070309020205020404" pitchFamily="49" charset="0"/>
                <a:cs typeface="Courier New" panose="02070309020205020404" pitchFamily="49" charset="0"/>
              </a:rPr>
              <a:t>Dados &lt;- </a:t>
            </a:r>
            <a:r>
              <a:rPr lang="pt-BR" sz="1000" dirty="0" err="1">
                <a:latin typeface="Courier New" panose="02070309020205020404" pitchFamily="49" charset="0"/>
                <a:cs typeface="Courier New" panose="02070309020205020404" pitchFamily="49" charset="0"/>
              </a:rPr>
              <a:t>readxl</a:t>
            </a:r>
            <a:r>
              <a:rPr lang="pt-BR" sz="1000" dirty="0">
                <a:latin typeface="Courier New" panose="02070309020205020404" pitchFamily="49" charset="0"/>
                <a:cs typeface="Courier New" panose="02070309020205020404" pitchFamily="49" charset="0"/>
              </a:rPr>
              <a:t>::</a:t>
            </a:r>
            <a:r>
              <a:rPr lang="pt-BR" sz="1000" dirty="0" err="1">
                <a:latin typeface="Courier New" panose="02070309020205020404" pitchFamily="49" charset="0"/>
                <a:cs typeface="Courier New" panose="02070309020205020404" pitchFamily="49" charset="0"/>
              </a:rPr>
              <a:t>read_excel</a:t>
            </a:r>
            <a:r>
              <a:rPr lang="pt-BR" sz="1000" dirty="0">
                <a:latin typeface="Courier New" panose="02070309020205020404" pitchFamily="49" charset="0"/>
                <a:cs typeface="Courier New" panose="02070309020205020404" pitchFamily="49" charset="0"/>
              </a:rPr>
              <a:t>("Adm2008.xlsx")</a:t>
            </a:r>
          </a:p>
          <a:p>
            <a:pPr marL="0" indent="0">
              <a:buNone/>
            </a:pPr>
            <a:r>
              <a:rPr lang="pt-BR" sz="1000" dirty="0">
                <a:latin typeface="Courier New" panose="02070309020205020404" pitchFamily="49" charset="0"/>
                <a:cs typeface="Courier New" panose="02070309020205020404" pitchFamily="49" charset="0"/>
              </a:rPr>
              <a:t>Dados &lt;- Dados[, 1:4]</a:t>
            </a:r>
          </a:p>
          <a:p>
            <a:pPr marL="0" indent="0">
              <a:buNone/>
            </a:pPr>
            <a:r>
              <a:rPr lang="pt-BR" sz="1000" dirty="0" err="1">
                <a:latin typeface="Courier New" panose="02070309020205020404" pitchFamily="49" charset="0"/>
                <a:cs typeface="Courier New" panose="02070309020205020404" pitchFamily="49" charset="0"/>
              </a:rPr>
              <a:t>Matriz.Fem</a:t>
            </a:r>
            <a:r>
              <a:rPr lang="pt-BR" sz="1000" dirty="0">
                <a:latin typeface="Courier New" panose="02070309020205020404" pitchFamily="49" charset="0"/>
                <a:cs typeface="Courier New" panose="02070309020205020404" pitchFamily="49" charset="0"/>
              </a:rPr>
              <a:t> &lt;- </a:t>
            </a:r>
            <a:r>
              <a:rPr lang="pt-BR" sz="1000" dirty="0" err="1">
                <a:latin typeface="Courier New" panose="02070309020205020404" pitchFamily="49" charset="0"/>
                <a:cs typeface="Courier New" panose="02070309020205020404" pitchFamily="49" charset="0"/>
              </a:rPr>
              <a:t>as.matrix</a:t>
            </a:r>
            <a:r>
              <a:rPr lang="pt-BR" sz="1000" dirty="0">
                <a:latin typeface="Courier New" panose="02070309020205020404" pitchFamily="49" charset="0"/>
                <a:cs typeface="Courier New" panose="02070309020205020404" pitchFamily="49" charset="0"/>
              </a:rPr>
              <a:t>(Dados[</a:t>
            </a:r>
            <a:r>
              <a:rPr lang="pt-BR" sz="1000" dirty="0" err="1">
                <a:latin typeface="Courier New" panose="02070309020205020404" pitchFamily="49" charset="0"/>
                <a:cs typeface="Courier New" panose="02070309020205020404" pitchFamily="49" charset="0"/>
              </a:rPr>
              <a:t>Dados$Genero</a:t>
            </a:r>
            <a:r>
              <a:rPr lang="pt-BR" sz="1000" dirty="0">
                <a:latin typeface="Courier New" panose="02070309020205020404" pitchFamily="49" charset="0"/>
                <a:cs typeface="Courier New" panose="02070309020205020404" pitchFamily="49" charset="0"/>
              </a:rPr>
              <a:t>=="Feminino", 3:4])</a:t>
            </a:r>
          </a:p>
          <a:p>
            <a:pPr marL="0" indent="0">
              <a:buNone/>
            </a:pPr>
            <a:r>
              <a:rPr lang="pt-BR" sz="1000" dirty="0" err="1">
                <a:latin typeface="Courier New" panose="02070309020205020404" pitchFamily="49" charset="0"/>
                <a:cs typeface="Courier New" panose="02070309020205020404" pitchFamily="49" charset="0"/>
              </a:rPr>
              <a:t>N.Fem</a:t>
            </a:r>
            <a:r>
              <a:rPr lang="pt-BR" sz="1000" dirty="0">
                <a:latin typeface="Courier New" panose="02070309020205020404" pitchFamily="49" charset="0"/>
                <a:cs typeface="Courier New" panose="02070309020205020404" pitchFamily="49" charset="0"/>
              </a:rPr>
              <a:t> &lt;- </a:t>
            </a:r>
            <a:r>
              <a:rPr lang="pt-BR" sz="1000" dirty="0" err="1">
                <a:latin typeface="Courier New" panose="02070309020205020404" pitchFamily="49" charset="0"/>
                <a:cs typeface="Courier New" panose="02070309020205020404" pitchFamily="49" charset="0"/>
              </a:rPr>
              <a:t>nrow</a:t>
            </a:r>
            <a:r>
              <a:rPr lang="pt-BR" sz="1000" dirty="0">
                <a:latin typeface="Courier New" panose="02070309020205020404" pitchFamily="49" charset="0"/>
                <a:cs typeface="Courier New" panose="02070309020205020404" pitchFamily="49" charset="0"/>
              </a:rPr>
              <a:t>(</a:t>
            </a:r>
            <a:r>
              <a:rPr lang="pt-BR" sz="1000" dirty="0" err="1">
                <a:latin typeface="Courier New" panose="02070309020205020404" pitchFamily="49" charset="0"/>
                <a:cs typeface="Courier New" panose="02070309020205020404" pitchFamily="49" charset="0"/>
              </a:rPr>
              <a:t>Matriz.Fem</a:t>
            </a:r>
            <a:r>
              <a:rPr lang="pt-BR" sz="1000" dirty="0">
                <a:latin typeface="Courier New" panose="02070309020205020404" pitchFamily="49" charset="0"/>
                <a:cs typeface="Courier New" panose="02070309020205020404" pitchFamily="49" charset="0"/>
              </a:rPr>
              <a:t>)</a:t>
            </a:r>
          </a:p>
          <a:p>
            <a:pPr marL="0" indent="0">
              <a:buNone/>
            </a:pPr>
            <a:r>
              <a:rPr lang="pt-BR" sz="1000" dirty="0" err="1">
                <a:latin typeface="Courier New" panose="02070309020205020404" pitchFamily="49" charset="0"/>
                <a:cs typeface="Courier New" panose="02070309020205020404" pitchFamily="49" charset="0"/>
              </a:rPr>
              <a:t>plot</a:t>
            </a:r>
            <a:r>
              <a:rPr lang="pt-BR" sz="1000" dirty="0">
                <a:latin typeface="Courier New" panose="02070309020205020404" pitchFamily="49" charset="0"/>
                <a:cs typeface="Courier New" panose="02070309020205020404" pitchFamily="49" charset="0"/>
              </a:rPr>
              <a:t>(</a:t>
            </a:r>
            <a:r>
              <a:rPr lang="pt-BR" sz="1000" dirty="0" err="1">
                <a:latin typeface="Courier New" panose="02070309020205020404" pitchFamily="49" charset="0"/>
                <a:cs typeface="Courier New" panose="02070309020205020404" pitchFamily="49" charset="0"/>
              </a:rPr>
              <a:t>density</a:t>
            </a:r>
            <a:r>
              <a:rPr lang="pt-BR" sz="1000" dirty="0">
                <a:latin typeface="Courier New" panose="02070309020205020404" pitchFamily="49" charset="0"/>
                <a:cs typeface="Courier New" panose="02070309020205020404" pitchFamily="49" charset="0"/>
              </a:rPr>
              <a:t>(</a:t>
            </a:r>
            <a:r>
              <a:rPr lang="pt-BR" sz="1000" dirty="0" err="1">
                <a:latin typeface="Courier New" panose="02070309020205020404" pitchFamily="49" charset="0"/>
                <a:cs typeface="Courier New" panose="02070309020205020404" pitchFamily="49" charset="0"/>
              </a:rPr>
              <a:t>Matriz.Fem</a:t>
            </a:r>
            <a:r>
              <a:rPr lang="pt-BR" sz="1000" dirty="0">
                <a:latin typeface="Courier New" panose="02070309020205020404" pitchFamily="49" charset="0"/>
                <a:cs typeface="Courier New" panose="02070309020205020404" pitchFamily="49" charset="0"/>
              </a:rPr>
              <a:t>[,1], na.rm=TRUE),</a:t>
            </a:r>
          </a:p>
          <a:p>
            <a:pPr marL="0" indent="0">
              <a:buNone/>
            </a:pPr>
            <a:r>
              <a:rPr lang="pt-BR" sz="1000" dirty="0">
                <a:latin typeface="Courier New" panose="02070309020205020404" pitchFamily="49" charset="0"/>
                <a:cs typeface="Courier New" panose="02070309020205020404" pitchFamily="49" charset="0"/>
              </a:rPr>
              <a:t>     </a:t>
            </a:r>
            <a:r>
              <a:rPr lang="pt-BR" sz="1000" dirty="0" err="1">
                <a:latin typeface="Courier New" panose="02070309020205020404" pitchFamily="49" charset="0"/>
                <a:cs typeface="Courier New" panose="02070309020205020404" pitchFamily="49" charset="0"/>
              </a:rPr>
              <a:t>main</a:t>
            </a:r>
            <a:r>
              <a:rPr lang="pt-BR" sz="1000" dirty="0">
                <a:latin typeface="Courier New" panose="02070309020205020404" pitchFamily="49" charset="0"/>
                <a:cs typeface="Courier New" panose="02070309020205020404" pitchFamily="49" charset="0"/>
              </a:rPr>
              <a:t>=paste("Estudante feminina ADM-FEAUSP-2008\</a:t>
            </a:r>
            <a:r>
              <a:rPr lang="pt-BR" sz="1000" dirty="0" err="1">
                <a:latin typeface="Courier New" panose="02070309020205020404" pitchFamily="49" charset="0"/>
                <a:cs typeface="Courier New" panose="02070309020205020404" pitchFamily="49" charset="0"/>
              </a:rPr>
              <a:t>nN</a:t>
            </a:r>
            <a:r>
              <a:rPr lang="pt-BR" sz="1000" dirty="0">
                <a:latin typeface="Courier New" panose="02070309020205020404" pitchFamily="49" charset="0"/>
                <a:cs typeface="Courier New" panose="02070309020205020404" pitchFamily="49" charset="0"/>
              </a:rPr>
              <a:t> =", </a:t>
            </a:r>
            <a:r>
              <a:rPr lang="pt-BR" sz="1000" dirty="0" err="1">
                <a:latin typeface="Courier New" panose="02070309020205020404" pitchFamily="49" charset="0"/>
                <a:cs typeface="Courier New" panose="02070309020205020404" pitchFamily="49" charset="0"/>
              </a:rPr>
              <a:t>N.Fem</a:t>
            </a:r>
            <a:r>
              <a:rPr lang="pt-BR" sz="1000" dirty="0">
                <a:latin typeface="Courier New" panose="02070309020205020404" pitchFamily="49" charset="0"/>
                <a:cs typeface="Courier New" panose="02070309020205020404" pitchFamily="49" charset="0"/>
              </a:rPr>
              <a:t>,</a:t>
            </a:r>
          </a:p>
          <a:p>
            <a:pPr marL="0" indent="0">
              <a:buNone/>
            </a:pPr>
            <a:r>
              <a:rPr lang="pt-BR" sz="1000" dirty="0">
                <a:latin typeface="Courier New" panose="02070309020205020404" pitchFamily="49" charset="0"/>
                <a:cs typeface="Courier New" panose="02070309020205020404" pitchFamily="49" charset="0"/>
              </a:rPr>
              <a:t>                "\</a:t>
            </a:r>
            <a:r>
              <a:rPr lang="pt-BR" sz="1000" dirty="0" err="1">
                <a:latin typeface="Courier New" panose="02070309020205020404" pitchFamily="49" charset="0"/>
                <a:cs typeface="Courier New" panose="02070309020205020404" pitchFamily="49" charset="0"/>
              </a:rPr>
              <a:t>nDesvio-padrao</a:t>
            </a:r>
            <a:r>
              <a:rPr lang="pt-BR" sz="1000" dirty="0">
                <a:latin typeface="Courier New" panose="02070309020205020404" pitchFamily="49" charset="0"/>
                <a:cs typeface="Courier New" panose="02070309020205020404" pitchFamily="49" charset="0"/>
              </a:rPr>
              <a:t> de estatura =", </a:t>
            </a:r>
          </a:p>
          <a:p>
            <a:pPr marL="0" indent="0">
              <a:buNone/>
            </a:pPr>
            <a:r>
              <a:rPr lang="pt-BR" sz="1000" dirty="0">
                <a:latin typeface="Courier New" panose="02070309020205020404" pitchFamily="49" charset="0"/>
                <a:cs typeface="Courier New" panose="02070309020205020404" pitchFamily="49" charset="0"/>
              </a:rPr>
              <a:t>                round(</a:t>
            </a:r>
            <a:r>
              <a:rPr lang="pt-BR" sz="1000" dirty="0" err="1">
                <a:latin typeface="Courier New" panose="02070309020205020404" pitchFamily="49" charset="0"/>
                <a:cs typeface="Courier New" panose="02070309020205020404" pitchFamily="49" charset="0"/>
              </a:rPr>
              <a:t>sd</a:t>
            </a:r>
            <a:r>
              <a:rPr lang="pt-BR" sz="1000" dirty="0">
                <a:latin typeface="Courier New" panose="02070309020205020404" pitchFamily="49" charset="0"/>
                <a:cs typeface="Courier New" panose="02070309020205020404" pitchFamily="49" charset="0"/>
              </a:rPr>
              <a:t>(</a:t>
            </a:r>
            <a:r>
              <a:rPr lang="pt-BR" sz="1000" dirty="0" err="1">
                <a:latin typeface="Courier New" panose="02070309020205020404" pitchFamily="49" charset="0"/>
                <a:cs typeface="Courier New" panose="02070309020205020404" pitchFamily="49" charset="0"/>
              </a:rPr>
              <a:t>Matriz.Fem</a:t>
            </a:r>
            <a:r>
              <a:rPr lang="pt-BR" sz="1000" dirty="0">
                <a:latin typeface="Courier New" panose="02070309020205020404" pitchFamily="49" charset="0"/>
                <a:cs typeface="Courier New" panose="02070309020205020404" pitchFamily="49" charset="0"/>
              </a:rPr>
              <a:t>[,1], na.rm=TRUE), 4)), </a:t>
            </a:r>
          </a:p>
          <a:p>
            <a:pPr marL="0" indent="0">
              <a:buNone/>
            </a:pPr>
            <a:r>
              <a:rPr lang="pt-BR" sz="1000" dirty="0">
                <a:latin typeface="Courier New" panose="02070309020205020404" pitchFamily="49" charset="0"/>
                <a:cs typeface="Courier New" panose="02070309020205020404" pitchFamily="49" charset="0"/>
              </a:rPr>
              <a:t>     </a:t>
            </a:r>
            <a:r>
              <a:rPr lang="pt-BR" sz="1000" dirty="0" err="1">
                <a:latin typeface="Courier New" panose="02070309020205020404" pitchFamily="49" charset="0"/>
                <a:cs typeface="Courier New" panose="02070309020205020404" pitchFamily="49" charset="0"/>
              </a:rPr>
              <a:t>xlab</a:t>
            </a:r>
            <a:r>
              <a:rPr lang="pt-BR" sz="1000" dirty="0">
                <a:latin typeface="Courier New" panose="02070309020205020404" pitchFamily="49" charset="0"/>
                <a:cs typeface="Courier New" panose="02070309020205020404" pitchFamily="49" charset="0"/>
              </a:rPr>
              <a:t>="Estatura (m)", </a:t>
            </a:r>
            <a:r>
              <a:rPr lang="pt-BR" sz="1000" dirty="0" err="1">
                <a:latin typeface="Courier New" panose="02070309020205020404" pitchFamily="49" charset="0"/>
                <a:cs typeface="Courier New" panose="02070309020205020404" pitchFamily="49" charset="0"/>
              </a:rPr>
              <a:t>ylab</a:t>
            </a:r>
            <a:r>
              <a:rPr lang="pt-BR" sz="1000" dirty="0">
                <a:latin typeface="Courier New" panose="02070309020205020404" pitchFamily="49" charset="0"/>
                <a:cs typeface="Courier New" panose="02070309020205020404" pitchFamily="49" charset="0"/>
              </a:rPr>
              <a:t>="Densidade")</a:t>
            </a:r>
          </a:p>
          <a:p>
            <a:pPr marL="0" indent="0">
              <a:buNone/>
            </a:pPr>
            <a:r>
              <a:rPr lang="pt-BR" sz="1000" dirty="0" err="1">
                <a:latin typeface="Courier New" panose="02070309020205020404" pitchFamily="49" charset="0"/>
                <a:cs typeface="Courier New" panose="02070309020205020404" pitchFamily="49" charset="0"/>
              </a:rPr>
              <a:t>estat.media.boot.Fem</a:t>
            </a:r>
            <a:r>
              <a:rPr lang="pt-BR" sz="1000" dirty="0">
                <a:latin typeface="Courier New" panose="02070309020205020404" pitchFamily="49" charset="0"/>
                <a:cs typeface="Courier New" panose="02070309020205020404" pitchFamily="49" charset="0"/>
              </a:rPr>
              <a:t> &lt;- </a:t>
            </a:r>
            <a:r>
              <a:rPr lang="pt-BR" sz="1000" dirty="0" err="1">
                <a:latin typeface="Courier New" panose="02070309020205020404" pitchFamily="49" charset="0"/>
                <a:cs typeface="Courier New" panose="02070309020205020404" pitchFamily="49" charset="0"/>
              </a:rPr>
              <a:t>replicate</a:t>
            </a:r>
            <a:r>
              <a:rPr lang="pt-BR" sz="1000" dirty="0">
                <a:latin typeface="Courier New" panose="02070309020205020404" pitchFamily="49" charset="0"/>
                <a:cs typeface="Courier New" panose="02070309020205020404" pitchFamily="49" charset="0"/>
              </a:rPr>
              <a:t>(B, </a:t>
            </a:r>
            <a:r>
              <a:rPr lang="pt-BR" sz="1000" dirty="0" err="1">
                <a:latin typeface="Courier New" panose="02070309020205020404" pitchFamily="49" charset="0"/>
                <a:cs typeface="Courier New" panose="02070309020205020404" pitchFamily="49" charset="0"/>
              </a:rPr>
              <a:t>sd</a:t>
            </a:r>
            <a:r>
              <a:rPr lang="pt-BR" sz="1000" dirty="0">
                <a:latin typeface="Courier New" panose="02070309020205020404" pitchFamily="49" charset="0"/>
                <a:cs typeface="Courier New" panose="02070309020205020404" pitchFamily="49" charset="0"/>
              </a:rPr>
              <a:t>(sample(</a:t>
            </a:r>
            <a:r>
              <a:rPr lang="pt-BR" sz="1000" dirty="0" err="1">
                <a:latin typeface="Courier New" panose="02070309020205020404" pitchFamily="49" charset="0"/>
                <a:cs typeface="Courier New" panose="02070309020205020404" pitchFamily="49" charset="0"/>
              </a:rPr>
              <a:t>Matriz.Fem</a:t>
            </a:r>
            <a:r>
              <a:rPr lang="pt-BR" sz="1000" dirty="0">
                <a:latin typeface="Courier New" panose="02070309020205020404" pitchFamily="49" charset="0"/>
                <a:cs typeface="Courier New" panose="02070309020205020404" pitchFamily="49" charset="0"/>
              </a:rPr>
              <a:t>[,1], </a:t>
            </a:r>
            <a:r>
              <a:rPr lang="pt-BR" sz="1000" dirty="0" err="1">
                <a:latin typeface="Courier New" panose="02070309020205020404" pitchFamily="49" charset="0"/>
                <a:cs typeface="Courier New" panose="02070309020205020404" pitchFamily="49" charset="0"/>
              </a:rPr>
              <a:t>replace</a:t>
            </a:r>
            <a:r>
              <a:rPr lang="pt-BR" sz="1000" dirty="0">
                <a:latin typeface="Courier New" panose="02070309020205020404" pitchFamily="49" charset="0"/>
                <a:cs typeface="Courier New" panose="02070309020205020404" pitchFamily="49" charset="0"/>
              </a:rPr>
              <a:t>=TRUE)))</a:t>
            </a:r>
          </a:p>
          <a:p>
            <a:pPr marL="0" indent="0">
              <a:buNone/>
            </a:pPr>
            <a:r>
              <a:rPr lang="pt-BR" sz="1000" dirty="0">
                <a:latin typeface="Courier New" panose="02070309020205020404" pitchFamily="49" charset="0"/>
                <a:cs typeface="Courier New" panose="02070309020205020404" pitchFamily="49" charset="0"/>
              </a:rPr>
              <a:t>print(</a:t>
            </a:r>
            <a:r>
              <a:rPr lang="pt-BR" sz="1000" dirty="0" err="1">
                <a:latin typeface="Courier New" panose="02070309020205020404" pitchFamily="49" charset="0"/>
                <a:cs typeface="Courier New" panose="02070309020205020404" pitchFamily="49" charset="0"/>
              </a:rPr>
              <a:t>sd</a:t>
            </a:r>
            <a:r>
              <a:rPr lang="pt-BR" sz="1000" dirty="0">
                <a:latin typeface="Courier New" panose="02070309020205020404" pitchFamily="49" charset="0"/>
                <a:cs typeface="Courier New" panose="02070309020205020404" pitchFamily="49" charset="0"/>
              </a:rPr>
              <a:t>(</a:t>
            </a:r>
            <a:r>
              <a:rPr lang="pt-BR" sz="1000" dirty="0" err="1">
                <a:latin typeface="Courier New" panose="02070309020205020404" pitchFamily="49" charset="0"/>
                <a:cs typeface="Courier New" panose="02070309020205020404" pitchFamily="49" charset="0"/>
              </a:rPr>
              <a:t>Matriz.Fem</a:t>
            </a:r>
            <a:r>
              <a:rPr lang="pt-BR" sz="1000" dirty="0">
                <a:latin typeface="Courier New" panose="02070309020205020404" pitchFamily="49" charset="0"/>
                <a:cs typeface="Courier New" panose="02070309020205020404" pitchFamily="49" charset="0"/>
              </a:rPr>
              <a:t>[,1], na.rm=TRUE))</a:t>
            </a:r>
          </a:p>
          <a:p>
            <a:pPr marL="0" indent="0">
              <a:buNone/>
            </a:pPr>
            <a:r>
              <a:rPr lang="pt-BR" sz="1000" dirty="0">
                <a:latin typeface="Courier New" panose="02070309020205020404" pitchFamily="49" charset="0"/>
                <a:cs typeface="Courier New" panose="02070309020205020404" pitchFamily="49" charset="0"/>
              </a:rPr>
              <a:t>print(</a:t>
            </a:r>
            <a:r>
              <a:rPr lang="pt-BR" sz="1000" dirty="0" err="1">
                <a:latin typeface="Courier New" panose="02070309020205020404" pitchFamily="49" charset="0"/>
                <a:cs typeface="Courier New" panose="02070309020205020404" pitchFamily="49" charset="0"/>
              </a:rPr>
              <a:t>mean</a:t>
            </a:r>
            <a:r>
              <a:rPr lang="pt-BR" sz="1000" dirty="0">
                <a:latin typeface="Courier New" panose="02070309020205020404" pitchFamily="49" charset="0"/>
                <a:cs typeface="Courier New" panose="02070309020205020404" pitchFamily="49" charset="0"/>
              </a:rPr>
              <a:t>(</a:t>
            </a:r>
            <a:r>
              <a:rPr lang="pt-BR" sz="1000" dirty="0" err="1">
                <a:latin typeface="Courier New" panose="02070309020205020404" pitchFamily="49" charset="0"/>
                <a:cs typeface="Courier New" panose="02070309020205020404" pitchFamily="49" charset="0"/>
              </a:rPr>
              <a:t>estat.media.boot.Fem</a:t>
            </a:r>
            <a:r>
              <a:rPr lang="pt-BR" sz="1000" dirty="0">
                <a:latin typeface="Courier New" panose="02070309020205020404" pitchFamily="49" charset="0"/>
                <a:cs typeface="Courier New" panose="02070309020205020404" pitchFamily="49" charset="0"/>
              </a:rPr>
              <a:t>, na.rm=TRUE))</a:t>
            </a:r>
          </a:p>
          <a:p>
            <a:pPr marL="0" indent="0">
              <a:buNone/>
            </a:pPr>
            <a:r>
              <a:rPr lang="pt-BR" sz="1000" dirty="0" err="1">
                <a:latin typeface="Courier New" panose="02070309020205020404" pitchFamily="49" charset="0"/>
                <a:cs typeface="Courier New" panose="02070309020205020404" pitchFamily="49" charset="0"/>
              </a:rPr>
              <a:t>quantile</a:t>
            </a:r>
            <a:r>
              <a:rPr lang="pt-BR" sz="1000" dirty="0">
                <a:latin typeface="Courier New" panose="02070309020205020404" pitchFamily="49" charset="0"/>
                <a:cs typeface="Courier New" panose="02070309020205020404" pitchFamily="49" charset="0"/>
              </a:rPr>
              <a:t>(</a:t>
            </a:r>
            <a:r>
              <a:rPr lang="pt-BR" sz="1000" dirty="0" err="1">
                <a:latin typeface="Courier New" panose="02070309020205020404" pitchFamily="49" charset="0"/>
                <a:cs typeface="Courier New" panose="02070309020205020404" pitchFamily="49" charset="0"/>
              </a:rPr>
              <a:t>estat.media.boot.Fem</a:t>
            </a:r>
            <a:r>
              <a:rPr lang="pt-BR" sz="1000" dirty="0">
                <a:latin typeface="Courier New" panose="02070309020205020404" pitchFamily="49" charset="0"/>
                <a:cs typeface="Courier New" panose="02070309020205020404" pitchFamily="49" charset="0"/>
              </a:rPr>
              <a:t>, </a:t>
            </a:r>
            <a:r>
              <a:rPr lang="pt-BR" sz="1000" dirty="0" err="1">
                <a:latin typeface="Courier New" panose="02070309020205020404" pitchFamily="49" charset="0"/>
                <a:cs typeface="Courier New" panose="02070309020205020404" pitchFamily="49" charset="0"/>
              </a:rPr>
              <a:t>probs</a:t>
            </a:r>
            <a:r>
              <a:rPr lang="pt-BR" sz="1000" dirty="0">
                <a:latin typeface="Courier New" panose="02070309020205020404" pitchFamily="49" charset="0"/>
                <a:cs typeface="Courier New" panose="02070309020205020404" pitchFamily="49" charset="0"/>
              </a:rPr>
              <a:t>=c(alfa/2, 1 - alfa/2))</a:t>
            </a:r>
          </a:p>
          <a:p>
            <a:pPr marL="0" indent="0">
              <a:buNone/>
            </a:pPr>
            <a:r>
              <a:rPr lang="pt-BR" sz="1000" dirty="0">
                <a:latin typeface="Courier New" panose="02070309020205020404" pitchFamily="49" charset="0"/>
                <a:cs typeface="Courier New" panose="02070309020205020404" pitchFamily="49" charset="0"/>
              </a:rPr>
              <a:t>ICDP &lt;- </a:t>
            </a:r>
            <a:r>
              <a:rPr lang="pt-BR" sz="1000" dirty="0" err="1">
                <a:latin typeface="Courier New" panose="02070309020205020404" pitchFamily="49" charset="0"/>
                <a:cs typeface="Courier New" panose="02070309020205020404" pitchFamily="49" charset="0"/>
              </a:rPr>
              <a:t>EnvStats</a:t>
            </a:r>
            <a:r>
              <a:rPr lang="pt-BR" sz="1000" dirty="0">
                <a:latin typeface="Courier New" panose="02070309020205020404" pitchFamily="49" charset="0"/>
                <a:cs typeface="Courier New" panose="02070309020205020404" pitchFamily="49" charset="0"/>
              </a:rPr>
              <a:t>::</a:t>
            </a:r>
            <a:r>
              <a:rPr lang="pt-BR" sz="1000" dirty="0" err="1">
                <a:latin typeface="Courier New" panose="02070309020205020404" pitchFamily="49" charset="0"/>
                <a:cs typeface="Courier New" panose="02070309020205020404" pitchFamily="49" charset="0"/>
              </a:rPr>
              <a:t>varTest</a:t>
            </a:r>
            <a:r>
              <a:rPr lang="pt-BR" sz="1000" dirty="0">
                <a:latin typeface="Courier New" panose="02070309020205020404" pitchFamily="49" charset="0"/>
                <a:cs typeface="Courier New" panose="02070309020205020404" pitchFamily="49" charset="0"/>
              </a:rPr>
              <a:t>(</a:t>
            </a:r>
            <a:r>
              <a:rPr lang="pt-BR" sz="1000" dirty="0" err="1">
                <a:latin typeface="Courier New" panose="02070309020205020404" pitchFamily="49" charset="0"/>
                <a:cs typeface="Courier New" panose="02070309020205020404" pitchFamily="49" charset="0"/>
              </a:rPr>
              <a:t>Matriz.Fem</a:t>
            </a:r>
            <a:r>
              <a:rPr lang="pt-BR" sz="1000" dirty="0">
                <a:latin typeface="Courier New" panose="02070309020205020404" pitchFamily="49" charset="0"/>
                <a:cs typeface="Courier New" panose="02070309020205020404" pitchFamily="49" charset="0"/>
              </a:rPr>
              <a:t>[,1])$conf.int</a:t>
            </a:r>
          </a:p>
          <a:p>
            <a:pPr marL="0" indent="0">
              <a:buNone/>
            </a:pPr>
            <a:r>
              <a:rPr lang="pt-BR" sz="1000" dirty="0" err="1">
                <a:latin typeface="Courier New" panose="02070309020205020404" pitchFamily="49" charset="0"/>
                <a:cs typeface="Courier New" panose="02070309020205020404" pitchFamily="49" charset="0"/>
              </a:rPr>
              <a:t>cat</a:t>
            </a:r>
            <a:r>
              <a:rPr lang="pt-BR" sz="1000" dirty="0">
                <a:latin typeface="Courier New" panose="02070309020205020404" pitchFamily="49" charset="0"/>
                <a:cs typeface="Courier New" panose="02070309020205020404" pitchFamily="49" charset="0"/>
              </a:rPr>
              <a:t>("IC95%(</a:t>
            </a:r>
            <a:r>
              <a:rPr lang="pt-BR" sz="1000" dirty="0" err="1">
                <a:latin typeface="Courier New" panose="02070309020205020404" pitchFamily="49" charset="0"/>
                <a:cs typeface="Courier New" panose="02070309020205020404" pitchFamily="49" charset="0"/>
              </a:rPr>
              <a:t>DP.Fem</a:t>
            </a:r>
            <a:r>
              <a:rPr lang="pt-BR" sz="1000" dirty="0">
                <a:latin typeface="Courier New" panose="02070309020205020404" pitchFamily="49" charset="0"/>
                <a:cs typeface="Courier New" panose="02070309020205020404" pitchFamily="49" charset="0"/>
              </a:rPr>
              <a:t>) = [", round(</a:t>
            </a:r>
            <a:r>
              <a:rPr lang="pt-BR" sz="1000" dirty="0" err="1">
                <a:latin typeface="Courier New" panose="02070309020205020404" pitchFamily="49" charset="0"/>
                <a:cs typeface="Courier New" panose="02070309020205020404" pitchFamily="49" charset="0"/>
              </a:rPr>
              <a:t>sqrt</a:t>
            </a:r>
            <a:r>
              <a:rPr lang="pt-BR" sz="1000" dirty="0">
                <a:latin typeface="Courier New" panose="02070309020205020404" pitchFamily="49" charset="0"/>
                <a:cs typeface="Courier New" panose="02070309020205020404" pitchFamily="49" charset="0"/>
              </a:rPr>
              <a:t>(ICDP[1]),4), ";", round(</a:t>
            </a:r>
            <a:r>
              <a:rPr lang="pt-BR" sz="1000" dirty="0" err="1">
                <a:latin typeface="Courier New" panose="02070309020205020404" pitchFamily="49" charset="0"/>
                <a:cs typeface="Courier New" panose="02070309020205020404" pitchFamily="49" charset="0"/>
              </a:rPr>
              <a:t>sqrt</a:t>
            </a:r>
            <a:r>
              <a:rPr lang="pt-BR" sz="1000" dirty="0">
                <a:latin typeface="Courier New" panose="02070309020205020404" pitchFamily="49" charset="0"/>
                <a:cs typeface="Courier New" panose="02070309020205020404" pitchFamily="49" charset="0"/>
              </a:rPr>
              <a:t>(ICDP[2]),4), "]\n")</a:t>
            </a:r>
          </a:p>
          <a:p>
            <a:pPr marL="0" indent="0">
              <a:buNone/>
            </a:pPr>
            <a:r>
              <a:rPr lang="pt-BR" sz="1000" dirty="0" err="1">
                <a:latin typeface="Courier New" panose="02070309020205020404" pitchFamily="49" charset="0"/>
                <a:cs typeface="Courier New" panose="02070309020205020404" pitchFamily="49" charset="0"/>
              </a:rPr>
              <a:t>plot</a:t>
            </a:r>
            <a:r>
              <a:rPr lang="pt-BR" sz="1000" dirty="0">
                <a:latin typeface="Courier New" panose="02070309020205020404" pitchFamily="49" charset="0"/>
                <a:cs typeface="Courier New" panose="02070309020205020404" pitchFamily="49" charset="0"/>
              </a:rPr>
              <a:t>(</a:t>
            </a:r>
            <a:r>
              <a:rPr lang="pt-BR" sz="1000" dirty="0" err="1">
                <a:latin typeface="Courier New" panose="02070309020205020404" pitchFamily="49" charset="0"/>
                <a:cs typeface="Courier New" panose="02070309020205020404" pitchFamily="49" charset="0"/>
              </a:rPr>
              <a:t>density</a:t>
            </a:r>
            <a:r>
              <a:rPr lang="pt-BR" sz="1000" dirty="0">
                <a:latin typeface="Courier New" panose="02070309020205020404" pitchFamily="49" charset="0"/>
                <a:cs typeface="Courier New" panose="02070309020205020404" pitchFamily="49" charset="0"/>
              </a:rPr>
              <a:t>(</a:t>
            </a:r>
            <a:r>
              <a:rPr lang="pt-BR" sz="1000" dirty="0" err="1">
                <a:latin typeface="Courier New" panose="02070309020205020404" pitchFamily="49" charset="0"/>
                <a:cs typeface="Courier New" panose="02070309020205020404" pitchFamily="49" charset="0"/>
              </a:rPr>
              <a:t>estat.media.boot.Fem</a:t>
            </a:r>
            <a:r>
              <a:rPr lang="pt-BR" sz="1000" dirty="0">
                <a:latin typeface="Courier New" panose="02070309020205020404" pitchFamily="49" charset="0"/>
                <a:cs typeface="Courier New" panose="02070309020205020404" pitchFamily="49" charset="0"/>
              </a:rPr>
              <a:t>, na.rm=TRUE),</a:t>
            </a:r>
          </a:p>
          <a:p>
            <a:pPr marL="0" indent="0">
              <a:buNone/>
            </a:pPr>
            <a:r>
              <a:rPr lang="pt-BR" sz="1000" dirty="0">
                <a:latin typeface="Courier New" panose="02070309020205020404" pitchFamily="49" charset="0"/>
                <a:cs typeface="Courier New" panose="02070309020205020404" pitchFamily="49" charset="0"/>
              </a:rPr>
              <a:t>     </a:t>
            </a:r>
            <a:r>
              <a:rPr lang="pt-BR" sz="1000" dirty="0" err="1">
                <a:latin typeface="Courier New" panose="02070309020205020404" pitchFamily="49" charset="0"/>
                <a:cs typeface="Courier New" panose="02070309020205020404" pitchFamily="49" charset="0"/>
              </a:rPr>
              <a:t>main</a:t>
            </a:r>
            <a:r>
              <a:rPr lang="pt-BR" sz="1000" dirty="0">
                <a:latin typeface="Courier New" panose="02070309020205020404" pitchFamily="49" charset="0"/>
                <a:cs typeface="Courier New" panose="02070309020205020404" pitchFamily="49" charset="0"/>
              </a:rPr>
              <a:t>=paste("Estudante feminina ADM-FEAUSP-2008\</a:t>
            </a:r>
            <a:r>
              <a:rPr lang="pt-BR" sz="1000" dirty="0" err="1">
                <a:latin typeface="Courier New" panose="02070309020205020404" pitchFamily="49" charset="0"/>
                <a:cs typeface="Courier New" panose="02070309020205020404" pitchFamily="49" charset="0"/>
              </a:rPr>
              <a:t>nN</a:t>
            </a:r>
            <a:r>
              <a:rPr lang="pt-BR" sz="1000" dirty="0">
                <a:latin typeface="Courier New" panose="02070309020205020404" pitchFamily="49" charset="0"/>
                <a:cs typeface="Courier New" panose="02070309020205020404" pitchFamily="49" charset="0"/>
              </a:rPr>
              <a:t> =", </a:t>
            </a:r>
            <a:r>
              <a:rPr lang="pt-BR" sz="1000" dirty="0" err="1">
                <a:latin typeface="Courier New" panose="02070309020205020404" pitchFamily="49" charset="0"/>
                <a:cs typeface="Courier New" panose="02070309020205020404" pitchFamily="49" charset="0"/>
              </a:rPr>
              <a:t>N.Fem</a:t>
            </a:r>
            <a:r>
              <a:rPr lang="pt-BR" sz="1000" dirty="0">
                <a:latin typeface="Courier New" panose="02070309020205020404" pitchFamily="49" charset="0"/>
                <a:cs typeface="Courier New" panose="02070309020205020404" pitchFamily="49" charset="0"/>
              </a:rPr>
              <a:t>,</a:t>
            </a:r>
          </a:p>
          <a:p>
            <a:pPr marL="0" indent="0">
              <a:buNone/>
            </a:pPr>
            <a:r>
              <a:rPr lang="pt-BR" sz="1000" dirty="0">
                <a:latin typeface="Courier New" panose="02070309020205020404" pitchFamily="49" charset="0"/>
                <a:cs typeface="Courier New" panose="02070309020205020404" pitchFamily="49" charset="0"/>
              </a:rPr>
              <a:t>                "\</a:t>
            </a:r>
            <a:r>
              <a:rPr lang="pt-BR" sz="1000" dirty="0" err="1">
                <a:latin typeface="Courier New" panose="02070309020205020404" pitchFamily="49" charset="0"/>
                <a:cs typeface="Courier New" panose="02070309020205020404" pitchFamily="49" charset="0"/>
              </a:rPr>
              <a:t>nErro-padrao</a:t>
            </a:r>
            <a:r>
              <a:rPr lang="pt-BR" sz="1000" dirty="0">
                <a:latin typeface="Courier New" panose="02070309020205020404" pitchFamily="49" charset="0"/>
                <a:cs typeface="Courier New" panose="02070309020205020404" pitchFamily="49" charset="0"/>
              </a:rPr>
              <a:t> do desvio-</a:t>
            </a:r>
            <a:r>
              <a:rPr lang="pt-BR" sz="1000" dirty="0" err="1">
                <a:latin typeface="Courier New" panose="02070309020205020404" pitchFamily="49" charset="0"/>
                <a:cs typeface="Courier New" panose="02070309020205020404" pitchFamily="49" charset="0"/>
              </a:rPr>
              <a:t>padrao</a:t>
            </a:r>
            <a:r>
              <a:rPr lang="pt-BR" sz="1000" dirty="0">
                <a:latin typeface="Courier New" panose="02070309020205020404" pitchFamily="49" charset="0"/>
                <a:cs typeface="Courier New" panose="02070309020205020404" pitchFamily="49" charset="0"/>
              </a:rPr>
              <a:t> amostral =", </a:t>
            </a:r>
          </a:p>
          <a:p>
            <a:pPr marL="0" indent="0">
              <a:buNone/>
            </a:pPr>
            <a:r>
              <a:rPr lang="pt-BR" sz="1000" dirty="0">
                <a:latin typeface="Courier New" panose="02070309020205020404" pitchFamily="49" charset="0"/>
                <a:cs typeface="Courier New" panose="02070309020205020404" pitchFamily="49" charset="0"/>
              </a:rPr>
              <a:t>                round(</a:t>
            </a:r>
            <a:r>
              <a:rPr lang="pt-BR" sz="1000" dirty="0" err="1">
                <a:latin typeface="Courier New" panose="02070309020205020404" pitchFamily="49" charset="0"/>
                <a:cs typeface="Courier New" panose="02070309020205020404" pitchFamily="49" charset="0"/>
              </a:rPr>
              <a:t>sd</a:t>
            </a:r>
            <a:r>
              <a:rPr lang="pt-BR" sz="1000" dirty="0">
                <a:latin typeface="Courier New" panose="02070309020205020404" pitchFamily="49" charset="0"/>
                <a:cs typeface="Courier New" panose="02070309020205020404" pitchFamily="49" charset="0"/>
              </a:rPr>
              <a:t>(</a:t>
            </a:r>
            <a:r>
              <a:rPr lang="pt-BR" sz="1000" dirty="0" err="1">
                <a:latin typeface="Courier New" panose="02070309020205020404" pitchFamily="49" charset="0"/>
                <a:cs typeface="Courier New" panose="02070309020205020404" pitchFamily="49" charset="0"/>
              </a:rPr>
              <a:t>estat.media.boot.Fem</a:t>
            </a:r>
            <a:r>
              <a:rPr lang="pt-BR" sz="1000" dirty="0">
                <a:latin typeface="Courier New" panose="02070309020205020404" pitchFamily="49" charset="0"/>
                <a:cs typeface="Courier New" panose="02070309020205020404" pitchFamily="49" charset="0"/>
              </a:rPr>
              <a:t>, na.rm=TRUE), 4)), </a:t>
            </a:r>
          </a:p>
          <a:p>
            <a:pPr marL="0" indent="0">
              <a:buNone/>
            </a:pPr>
            <a:r>
              <a:rPr lang="pt-BR" sz="1000" dirty="0">
                <a:latin typeface="Courier New" panose="02070309020205020404" pitchFamily="49" charset="0"/>
                <a:cs typeface="Courier New" panose="02070309020205020404" pitchFamily="49" charset="0"/>
              </a:rPr>
              <a:t>     </a:t>
            </a:r>
            <a:r>
              <a:rPr lang="pt-BR" sz="1000" dirty="0" err="1">
                <a:latin typeface="Courier New" panose="02070309020205020404" pitchFamily="49" charset="0"/>
                <a:cs typeface="Courier New" panose="02070309020205020404" pitchFamily="49" charset="0"/>
              </a:rPr>
              <a:t>xlab</a:t>
            </a:r>
            <a:r>
              <a:rPr lang="pt-BR" sz="1000" dirty="0">
                <a:latin typeface="Courier New" panose="02070309020205020404" pitchFamily="49" charset="0"/>
                <a:cs typeface="Courier New" panose="02070309020205020404" pitchFamily="49" charset="0"/>
              </a:rPr>
              <a:t>="Desvio-</a:t>
            </a:r>
            <a:r>
              <a:rPr lang="pt-BR" sz="1000" dirty="0" err="1">
                <a:latin typeface="Courier New" panose="02070309020205020404" pitchFamily="49" charset="0"/>
                <a:cs typeface="Courier New" panose="02070309020205020404" pitchFamily="49" charset="0"/>
              </a:rPr>
              <a:t>padrao</a:t>
            </a:r>
            <a:r>
              <a:rPr lang="pt-BR" sz="1000" dirty="0">
                <a:latin typeface="Courier New" panose="02070309020205020404" pitchFamily="49" charset="0"/>
                <a:cs typeface="Courier New" panose="02070309020205020404" pitchFamily="49" charset="0"/>
              </a:rPr>
              <a:t> amostral da estatura (m)", </a:t>
            </a:r>
            <a:r>
              <a:rPr lang="pt-BR" sz="1000" dirty="0" err="1">
                <a:latin typeface="Courier New" panose="02070309020205020404" pitchFamily="49" charset="0"/>
                <a:cs typeface="Courier New" panose="02070309020205020404" pitchFamily="49" charset="0"/>
              </a:rPr>
              <a:t>ylab</a:t>
            </a:r>
            <a:r>
              <a:rPr lang="pt-BR" sz="1000" dirty="0">
                <a:latin typeface="Courier New" panose="02070309020205020404" pitchFamily="49" charset="0"/>
                <a:cs typeface="Courier New" panose="02070309020205020404" pitchFamily="49" charset="0"/>
              </a:rPr>
              <a:t>="Densidade")</a:t>
            </a:r>
          </a:p>
          <a:p>
            <a:pPr marL="0" indent="0">
              <a:buNone/>
            </a:pPr>
            <a:r>
              <a:rPr lang="pt-BR" sz="1000" dirty="0">
                <a:latin typeface="Courier New" panose="02070309020205020404" pitchFamily="49" charset="0"/>
                <a:cs typeface="Courier New" panose="02070309020205020404" pitchFamily="49" charset="0"/>
              </a:rPr>
              <a:t>mi &lt;- </a:t>
            </a:r>
            <a:r>
              <a:rPr lang="pt-BR" sz="1000" dirty="0" err="1">
                <a:latin typeface="Courier New" panose="02070309020205020404" pitchFamily="49" charset="0"/>
                <a:cs typeface="Courier New" panose="02070309020205020404" pitchFamily="49" charset="0"/>
              </a:rPr>
              <a:t>mean</a:t>
            </a:r>
            <a:r>
              <a:rPr lang="pt-BR" sz="1000" dirty="0">
                <a:latin typeface="Courier New" panose="02070309020205020404" pitchFamily="49" charset="0"/>
                <a:cs typeface="Courier New" panose="02070309020205020404" pitchFamily="49" charset="0"/>
              </a:rPr>
              <a:t>(</a:t>
            </a:r>
            <a:r>
              <a:rPr lang="pt-BR" sz="1000" dirty="0" err="1">
                <a:latin typeface="Courier New" panose="02070309020205020404" pitchFamily="49" charset="0"/>
                <a:cs typeface="Courier New" panose="02070309020205020404" pitchFamily="49" charset="0"/>
              </a:rPr>
              <a:t>estat.media.boot.Fem</a:t>
            </a:r>
            <a:r>
              <a:rPr lang="pt-BR" sz="1000" dirty="0">
                <a:latin typeface="Courier New" panose="02070309020205020404" pitchFamily="49" charset="0"/>
                <a:cs typeface="Courier New" panose="02070309020205020404" pitchFamily="49" charset="0"/>
              </a:rPr>
              <a:t>, na.rm=TRUE)</a:t>
            </a:r>
          </a:p>
          <a:p>
            <a:pPr marL="0" indent="0">
              <a:buNone/>
            </a:pPr>
            <a:r>
              <a:rPr lang="pt-BR" sz="1000" dirty="0">
                <a:latin typeface="Courier New" panose="02070309020205020404" pitchFamily="49" charset="0"/>
                <a:cs typeface="Courier New" panose="02070309020205020404" pitchFamily="49" charset="0"/>
              </a:rPr>
              <a:t>EP &lt;- </a:t>
            </a:r>
            <a:r>
              <a:rPr lang="pt-BR" sz="1000" dirty="0" err="1">
                <a:latin typeface="Courier New" panose="02070309020205020404" pitchFamily="49" charset="0"/>
                <a:cs typeface="Courier New" panose="02070309020205020404" pitchFamily="49" charset="0"/>
              </a:rPr>
              <a:t>sd</a:t>
            </a:r>
            <a:r>
              <a:rPr lang="pt-BR" sz="1000" dirty="0">
                <a:latin typeface="Courier New" panose="02070309020205020404" pitchFamily="49" charset="0"/>
                <a:cs typeface="Courier New" panose="02070309020205020404" pitchFamily="49" charset="0"/>
              </a:rPr>
              <a:t>(</a:t>
            </a:r>
            <a:r>
              <a:rPr lang="pt-BR" sz="1000" dirty="0" err="1">
                <a:latin typeface="Courier New" panose="02070309020205020404" pitchFamily="49" charset="0"/>
                <a:cs typeface="Courier New" panose="02070309020205020404" pitchFamily="49" charset="0"/>
              </a:rPr>
              <a:t>estat.media.boot.Fem</a:t>
            </a:r>
            <a:r>
              <a:rPr lang="pt-BR" sz="1000" dirty="0">
                <a:latin typeface="Courier New" panose="02070309020205020404" pitchFamily="49" charset="0"/>
                <a:cs typeface="Courier New" panose="02070309020205020404" pitchFamily="49" charset="0"/>
              </a:rPr>
              <a:t>, na.rm=TRUE)</a:t>
            </a:r>
          </a:p>
          <a:p>
            <a:pPr marL="0" indent="0">
              <a:buNone/>
            </a:pPr>
            <a:r>
              <a:rPr lang="pt-BR" sz="1000" dirty="0">
                <a:latin typeface="Courier New" panose="02070309020205020404" pitchFamily="49" charset="0"/>
                <a:cs typeface="Courier New" panose="02070309020205020404" pitchFamily="49" charset="0"/>
              </a:rPr>
              <a:t>x &lt;- </a:t>
            </a:r>
            <a:r>
              <a:rPr lang="pt-BR" sz="1000" dirty="0" err="1">
                <a:latin typeface="Courier New" panose="02070309020205020404" pitchFamily="49" charset="0"/>
                <a:cs typeface="Courier New" panose="02070309020205020404" pitchFamily="49" charset="0"/>
              </a:rPr>
              <a:t>seq</a:t>
            </a:r>
            <a:r>
              <a:rPr lang="pt-BR" sz="1000" dirty="0">
                <a:latin typeface="Courier New" panose="02070309020205020404" pitchFamily="49" charset="0"/>
                <a:cs typeface="Courier New" panose="02070309020205020404" pitchFamily="49" charset="0"/>
              </a:rPr>
              <a:t>(</a:t>
            </a:r>
            <a:r>
              <a:rPr lang="pt-BR" sz="1000" dirty="0" err="1">
                <a:latin typeface="Courier New" panose="02070309020205020404" pitchFamily="49" charset="0"/>
                <a:cs typeface="Courier New" panose="02070309020205020404" pitchFamily="49" charset="0"/>
              </a:rPr>
              <a:t>from</a:t>
            </a:r>
            <a:r>
              <a:rPr lang="pt-BR" sz="1000" dirty="0">
                <a:latin typeface="Courier New" panose="02070309020205020404" pitchFamily="49" charset="0"/>
                <a:cs typeface="Courier New" panose="02070309020205020404" pitchFamily="49" charset="0"/>
              </a:rPr>
              <a:t>=mi-5*EP, </a:t>
            </a:r>
            <a:r>
              <a:rPr lang="pt-BR" sz="1000" dirty="0" err="1">
                <a:latin typeface="Courier New" panose="02070309020205020404" pitchFamily="49" charset="0"/>
                <a:cs typeface="Courier New" panose="02070309020205020404" pitchFamily="49" charset="0"/>
              </a:rPr>
              <a:t>to</a:t>
            </a:r>
            <a:r>
              <a:rPr lang="pt-BR" sz="1000" dirty="0">
                <a:latin typeface="Courier New" panose="02070309020205020404" pitchFamily="49" charset="0"/>
                <a:cs typeface="Courier New" panose="02070309020205020404" pitchFamily="49" charset="0"/>
              </a:rPr>
              <a:t>=mi+5*EP, </a:t>
            </a:r>
            <a:r>
              <a:rPr lang="pt-BR" sz="1000" dirty="0" err="1">
                <a:latin typeface="Courier New" panose="02070309020205020404" pitchFamily="49" charset="0"/>
                <a:cs typeface="Courier New" panose="02070309020205020404" pitchFamily="49" charset="0"/>
              </a:rPr>
              <a:t>by</a:t>
            </a:r>
            <a:r>
              <a:rPr lang="pt-BR" sz="1000" dirty="0">
                <a:latin typeface="Courier New" panose="02070309020205020404" pitchFamily="49" charset="0"/>
                <a:cs typeface="Courier New" panose="02070309020205020404" pitchFamily="49" charset="0"/>
              </a:rPr>
              <a:t>=1e-5)</a:t>
            </a:r>
          </a:p>
          <a:p>
            <a:pPr marL="0" indent="0">
              <a:buNone/>
            </a:pPr>
            <a:r>
              <a:rPr lang="pt-BR" sz="1000" dirty="0">
                <a:latin typeface="Courier New" panose="02070309020205020404" pitchFamily="49" charset="0"/>
                <a:cs typeface="Courier New" panose="02070309020205020404" pitchFamily="49" charset="0"/>
              </a:rPr>
              <a:t>y &lt;- </a:t>
            </a:r>
            <a:r>
              <a:rPr lang="pt-BR" sz="1000" dirty="0" err="1">
                <a:latin typeface="Courier New" panose="02070309020205020404" pitchFamily="49" charset="0"/>
                <a:cs typeface="Courier New" panose="02070309020205020404" pitchFamily="49" charset="0"/>
              </a:rPr>
              <a:t>dnorm</a:t>
            </a:r>
            <a:r>
              <a:rPr lang="pt-BR" sz="1000" dirty="0">
                <a:latin typeface="Courier New" panose="02070309020205020404" pitchFamily="49" charset="0"/>
                <a:cs typeface="Courier New" panose="02070309020205020404" pitchFamily="49" charset="0"/>
              </a:rPr>
              <a:t>(x, </a:t>
            </a:r>
            <a:r>
              <a:rPr lang="pt-BR" sz="1000" dirty="0" err="1">
                <a:latin typeface="Courier New" panose="02070309020205020404" pitchFamily="49" charset="0"/>
                <a:cs typeface="Courier New" panose="02070309020205020404" pitchFamily="49" charset="0"/>
              </a:rPr>
              <a:t>mean</a:t>
            </a:r>
            <a:r>
              <a:rPr lang="pt-BR" sz="1000" dirty="0">
                <a:latin typeface="Courier New" panose="02070309020205020404" pitchFamily="49" charset="0"/>
                <a:cs typeface="Courier New" panose="02070309020205020404" pitchFamily="49" charset="0"/>
              </a:rPr>
              <a:t>=mi, </a:t>
            </a:r>
            <a:r>
              <a:rPr lang="pt-BR" sz="1000" dirty="0" err="1">
                <a:latin typeface="Courier New" panose="02070309020205020404" pitchFamily="49" charset="0"/>
                <a:cs typeface="Courier New" panose="02070309020205020404" pitchFamily="49" charset="0"/>
              </a:rPr>
              <a:t>sd</a:t>
            </a:r>
            <a:r>
              <a:rPr lang="pt-BR" sz="1000" dirty="0">
                <a:latin typeface="Courier New" panose="02070309020205020404" pitchFamily="49" charset="0"/>
                <a:cs typeface="Courier New" panose="02070309020205020404" pitchFamily="49" charset="0"/>
              </a:rPr>
              <a:t>=EP)</a:t>
            </a:r>
          </a:p>
          <a:p>
            <a:pPr marL="0" indent="0">
              <a:buNone/>
            </a:pPr>
            <a:r>
              <a:rPr lang="pt-BR" sz="1000" dirty="0" err="1">
                <a:latin typeface="Courier New" panose="02070309020205020404" pitchFamily="49" charset="0"/>
                <a:cs typeface="Courier New" panose="02070309020205020404" pitchFamily="49" charset="0"/>
              </a:rPr>
              <a:t>lines</a:t>
            </a:r>
            <a:r>
              <a:rPr lang="pt-BR" sz="1000" dirty="0">
                <a:latin typeface="Courier New" panose="02070309020205020404" pitchFamily="49" charset="0"/>
                <a:cs typeface="Courier New" panose="02070309020205020404" pitchFamily="49" charset="0"/>
              </a:rPr>
              <a:t>(</a:t>
            </a:r>
            <a:r>
              <a:rPr lang="pt-BR" sz="1000" dirty="0" err="1">
                <a:latin typeface="Courier New" panose="02070309020205020404" pitchFamily="49" charset="0"/>
                <a:cs typeface="Courier New" panose="02070309020205020404" pitchFamily="49" charset="0"/>
              </a:rPr>
              <a:t>x,y,lwd</a:t>
            </a:r>
            <a:r>
              <a:rPr lang="pt-BR" sz="1000" dirty="0">
                <a:latin typeface="Courier New" panose="02070309020205020404" pitchFamily="49" charset="0"/>
                <a:cs typeface="Courier New" panose="02070309020205020404" pitchFamily="49" charset="0"/>
              </a:rPr>
              <a:t>=2,lty=2)</a:t>
            </a:r>
          </a:p>
          <a:p>
            <a:pPr marL="0" indent="0">
              <a:buNone/>
            </a:pPr>
            <a:r>
              <a:rPr lang="pt-BR" sz="1000" dirty="0" err="1">
                <a:latin typeface="Courier New" panose="02070309020205020404" pitchFamily="49" charset="0"/>
                <a:cs typeface="Courier New" panose="02070309020205020404" pitchFamily="49" charset="0"/>
              </a:rPr>
              <a:t>legend</a:t>
            </a:r>
            <a:r>
              <a:rPr lang="pt-BR" sz="1000" dirty="0">
                <a:latin typeface="Courier New" panose="02070309020205020404" pitchFamily="49" charset="0"/>
                <a:cs typeface="Courier New" panose="02070309020205020404" pitchFamily="49" charset="0"/>
              </a:rPr>
              <a:t>("</a:t>
            </a:r>
            <a:r>
              <a:rPr lang="pt-BR" sz="1000" dirty="0" err="1">
                <a:latin typeface="Courier New" panose="02070309020205020404" pitchFamily="49" charset="0"/>
                <a:cs typeface="Courier New" panose="02070309020205020404" pitchFamily="49" charset="0"/>
              </a:rPr>
              <a:t>topright</a:t>
            </a:r>
            <a:r>
              <a:rPr lang="pt-BR" sz="1000" dirty="0">
                <a:latin typeface="Courier New" panose="02070309020205020404" pitchFamily="49" charset="0"/>
                <a:cs typeface="Courier New" panose="02070309020205020404" pitchFamily="49" charset="0"/>
              </a:rPr>
              <a:t>", c("Desvio-</a:t>
            </a:r>
            <a:r>
              <a:rPr lang="pt-BR" sz="1000" dirty="0" err="1">
                <a:latin typeface="Courier New" panose="02070309020205020404" pitchFamily="49" charset="0"/>
                <a:cs typeface="Courier New" panose="02070309020205020404" pitchFamily="49" charset="0"/>
              </a:rPr>
              <a:t>padrao</a:t>
            </a:r>
            <a:r>
              <a:rPr lang="pt-BR" sz="1000" dirty="0">
                <a:latin typeface="Courier New" panose="02070309020205020404" pitchFamily="49" charset="0"/>
                <a:cs typeface="Courier New" panose="02070309020205020404" pitchFamily="49" charset="0"/>
              </a:rPr>
              <a:t> </a:t>
            </a:r>
            <a:r>
              <a:rPr lang="pt-BR" sz="1000" dirty="0" err="1">
                <a:latin typeface="Courier New" panose="02070309020205020404" pitchFamily="49" charset="0"/>
                <a:cs typeface="Courier New" panose="02070309020205020404" pitchFamily="49" charset="0"/>
              </a:rPr>
              <a:t>amostral","Normal</a:t>
            </a:r>
            <a:r>
              <a:rPr lang="pt-BR" sz="1000" dirty="0">
                <a:latin typeface="Courier New" panose="02070309020205020404" pitchFamily="49" charset="0"/>
                <a:cs typeface="Courier New" panose="02070309020205020404" pitchFamily="49" charset="0"/>
              </a:rPr>
              <a:t>"), </a:t>
            </a:r>
            <a:r>
              <a:rPr lang="pt-BR" sz="1000" dirty="0" err="1">
                <a:latin typeface="Courier New" panose="02070309020205020404" pitchFamily="49" charset="0"/>
                <a:cs typeface="Courier New" panose="02070309020205020404" pitchFamily="49" charset="0"/>
              </a:rPr>
              <a:t>lty</a:t>
            </a:r>
            <a:r>
              <a:rPr lang="pt-BR" sz="1000" dirty="0">
                <a:latin typeface="Courier New" panose="02070309020205020404" pitchFamily="49" charset="0"/>
                <a:cs typeface="Courier New" panose="02070309020205020404" pitchFamily="49" charset="0"/>
              </a:rPr>
              <a:t>=1:2, </a:t>
            </a:r>
            <a:r>
              <a:rPr lang="pt-BR" sz="1000" dirty="0" err="1">
                <a:latin typeface="Courier New" panose="02070309020205020404" pitchFamily="49" charset="0"/>
                <a:cs typeface="Courier New" panose="02070309020205020404" pitchFamily="49" charset="0"/>
              </a:rPr>
              <a:t>cex</a:t>
            </a:r>
            <a:r>
              <a:rPr lang="pt-BR" sz="1000" dirty="0">
                <a:latin typeface="Courier New" panose="02070309020205020404" pitchFamily="49" charset="0"/>
                <a:cs typeface="Courier New" panose="02070309020205020404" pitchFamily="49" charset="0"/>
              </a:rPr>
              <a:t>=.5)</a:t>
            </a:r>
          </a:p>
        </p:txBody>
      </p:sp>
      <p:pic>
        <p:nvPicPr>
          <p:cNvPr id="7" name="Imagem 6">
            <a:extLst>
              <a:ext uri="{FF2B5EF4-FFF2-40B4-BE49-F238E27FC236}">
                <a16:creationId xmlns:a16="http://schemas.microsoft.com/office/drawing/2014/main" id="{EF4BBF05-C623-446E-B485-C05F5A057D31}"/>
              </a:ext>
            </a:extLst>
          </p:cNvPr>
          <p:cNvPicPr>
            <a:picLocks noChangeAspect="1"/>
          </p:cNvPicPr>
          <p:nvPr/>
        </p:nvPicPr>
        <p:blipFill>
          <a:blip r:embed="rId2"/>
          <a:stretch>
            <a:fillRect/>
          </a:stretch>
        </p:blipFill>
        <p:spPr>
          <a:xfrm>
            <a:off x="6155533" y="4544193"/>
            <a:ext cx="2759835" cy="1477095"/>
          </a:xfrm>
          <a:prstGeom prst="rect">
            <a:avLst/>
          </a:prstGeom>
        </p:spPr>
        <p:style>
          <a:lnRef idx="2">
            <a:schemeClr val="accent1"/>
          </a:lnRef>
          <a:fillRef idx="1">
            <a:schemeClr val="lt1"/>
          </a:fillRef>
          <a:effectRef idx="0">
            <a:schemeClr val="accent1"/>
          </a:effectRef>
          <a:fontRef idx="minor">
            <a:schemeClr val="dk1"/>
          </a:fontRef>
        </p:style>
      </p:pic>
    </p:spTree>
    <p:extLst>
      <p:ext uri="{BB962C8B-B14F-4D97-AF65-F5344CB8AC3E}">
        <p14:creationId xmlns:p14="http://schemas.microsoft.com/office/powerpoint/2010/main" val="31279922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m 4">
            <a:extLst>
              <a:ext uri="{FF2B5EF4-FFF2-40B4-BE49-F238E27FC236}">
                <a16:creationId xmlns:a16="http://schemas.microsoft.com/office/drawing/2014/main" id="{FAFEDC68-5E96-4552-A2CA-977A6985566B}"/>
              </a:ext>
            </a:extLst>
          </p:cNvPr>
          <p:cNvPicPr>
            <a:picLocks noChangeAspect="1"/>
          </p:cNvPicPr>
          <p:nvPr/>
        </p:nvPicPr>
        <p:blipFill>
          <a:blip r:embed="rId2"/>
          <a:stretch>
            <a:fillRect/>
          </a:stretch>
        </p:blipFill>
        <p:spPr>
          <a:xfrm>
            <a:off x="4693852" y="1413306"/>
            <a:ext cx="4401360" cy="4950387"/>
          </a:xfrm>
          <a:prstGeom prst="rect">
            <a:avLst/>
          </a:prstGeom>
        </p:spPr>
        <p:style>
          <a:lnRef idx="2">
            <a:schemeClr val="accent3"/>
          </a:lnRef>
          <a:fillRef idx="1">
            <a:schemeClr val="lt1"/>
          </a:fillRef>
          <a:effectRef idx="0">
            <a:schemeClr val="accent3"/>
          </a:effectRef>
          <a:fontRef idx="minor">
            <a:schemeClr val="dk1"/>
          </a:fontRef>
        </p:style>
      </p:pic>
      <p:sp>
        <p:nvSpPr>
          <p:cNvPr id="2" name="Título 1">
            <a:extLst>
              <a:ext uri="{FF2B5EF4-FFF2-40B4-BE49-F238E27FC236}">
                <a16:creationId xmlns:a16="http://schemas.microsoft.com/office/drawing/2014/main" id="{2079AEAA-D445-46B1-AA31-AEFB28B53EAD}"/>
              </a:ext>
            </a:extLst>
          </p:cNvPr>
          <p:cNvSpPr>
            <a:spLocks noGrp="1"/>
          </p:cNvSpPr>
          <p:nvPr>
            <p:ph type="title"/>
          </p:nvPr>
        </p:nvSpPr>
        <p:spPr/>
        <p:txBody>
          <a:bodyPr>
            <a:noAutofit/>
          </a:bodyPr>
          <a:lstStyle/>
          <a:p>
            <a:pPr algn="l"/>
            <a:r>
              <a:rPr lang="pt-BR" sz="2800" dirty="0">
                <a:solidFill>
                  <a:prstClr val="black"/>
                </a:solidFill>
              </a:rPr>
              <a:t>Reamostragem do desvio-padrão amostral em R</a:t>
            </a:r>
            <a:br>
              <a:rPr lang="pt-BR" sz="2800" dirty="0">
                <a:solidFill>
                  <a:prstClr val="black"/>
                </a:solidFill>
              </a:rPr>
            </a:br>
            <a:r>
              <a:rPr lang="pt-BR" sz="2800" dirty="0" err="1">
                <a:solidFill>
                  <a:prstClr val="black"/>
                </a:solidFill>
              </a:rPr>
              <a:t>Bootstrap_DesvioPadrao.R</a:t>
            </a:r>
            <a:endParaRPr lang="pt-BR" sz="3200" dirty="0"/>
          </a:p>
        </p:txBody>
      </p:sp>
      <p:pic>
        <p:nvPicPr>
          <p:cNvPr id="6" name="Espaço Reservado para Conteúdo 5">
            <a:extLst>
              <a:ext uri="{FF2B5EF4-FFF2-40B4-BE49-F238E27FC236}">
                <a16:creationId xmlns:a16="http://schemas.microsoft.com/office/drawing/2014/main" id="{006ACF73-0859-465F-A987-B6B8892712C2}"/>
              </a:ext>
            </a:extLst>
          </p:cNvPr>
          <p:cNvPicPr>
            <a:picLocks noGrp="1" noChangeAspect="1"/>
          </p:cNvPicPr>
          <p:nvPr>
            <p:ph idx="1"/>
          </p:nvPr>
        </p:nvPicPr>
        <p:blipFill>
          <a:blip r:embed="rId3"/>
          <a:stretch>
            <a:fillRect/>
          </a:stretch>
        </p:blipFill>
        <p:spPr>
          <a:xfrm>
            <a:off x="324035" y="1417638"/>
            <a:ext cx="4236652" cy="4950386"/>
          </a:xfrm>
          <a:prstGeom prst="rect">
            <a:avLst/>
          </a:prstGeom>
        </p:spPr>
        <p:style>
          <a:lnRef idx="2">
            <a:schemeClr val="accent1"/>
          </a:lnRef>
          <a:fillRef idx="1">
            <a:schemeClr val="lt1"/>
          </a:fillRef>
          <a:effectRef idx="0">
            <a:schemeClr val="accent1"/>
          </a:effectRef>
          <a:fontRef idx="minor">
            <a:schemeClr val="dk1"/>
          </a:fontRef>
        </p:style>
      </p:pic>
      <p:sp>
        <p:nvSpPr>
          <p:cNvPr id="8" name="Retângulo 7">
            <a:extLst>
              <a:ext uri="{FF2B5EF4-FFF2-40B4-BE49-F238E27FC236}">
                <a16:creationId xmlns:a16="http://schemas.microsoft.com/office/drawing/2014/main" id="{84C1FDB5-7917-4896-AD31-0ED3739BE566}"/>
              </a:ext>
            </a:extLst>
          </p:cNvPr>
          <p:cNvSpPr/>
          <p:nvPr/>
        </p:nvSpPr>
        <p:spPr>
          <a:xfrm>
            <a:off x="5940152" y="6237312"/>
            <a:ext cx="2232248" cy="461665"/>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  2.5%      97.5%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2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0.05413486 0.07916033 </a:t>
            </a:r>
          </a:p>
        </p:txBody>
      </p:sp>
    </p:spTree>
    <p:extLst>
      <p:ext uri="{BB962C8B-B14F-4D97-AF65-F5344CB8AC3E}">
        <p14:creationId xmlns:p14="http://schemas.microsoft.com/office/powerpoint/2010/main" val="44652672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pt-BR"/>
          </a:p>
        </p:txBody>
      </p:sp>
      <p:pic>
        <p:nvPicPr>
          <p:cNvPr id="4" name="Espaço Reservado para Conteúdo 3"/>
          <p:cNvPicPr>
            <a:picLocks noGrp="1" noChangeAspect="1"/>
          </p:cNvPicPr>
          <p:nvPr>
            <p:ph idx="1"/>
          </p:nvPr>
        </p:nvPicPr>
        <p:blipFill>
          <a:blip r:embed="rId2"/>
          <a:stretch>
            <a:fillRect/>
          </a:stretch>
        </p:blipFill>
        <p:spPr>
          <a:xfrm>
            <a:off x="-11152" y="0"/>
            <a:ext cx="9133776" cy="6858000"/>
          </a:xfrm>
          <a:prstGeom prst="rect">
            <a:avLst/>
          </a:prstGeom>
        </p:spPr>
      </p:pic>
    </p:spTree>
    <p:extLst>
      <p:ext uri="{BB962C8B-B14F-4D97-AF65-F5344CB8AC3E}">
        <p14:creationId xmlns:p14="http://schemas.microsoft.com/office/powerpoint/2010/main" val="178338400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0586B54-B3BA-41CB-9F9C-E07A5FDB164D}"/>
              </a:ext>
            </a:extLst>
          </p:cNvPr>
          <p:cNvSpPr>
            <a:spLocks noGrp="1"/>
          </p:cNvSpPr>
          <p:nvPr>
            <p:ph type="title"/>
          </p:nvPr>
        </p:nvSpPr>
        <p:spPr/>
        <p:txBody>
          <a:bodyPr/>
          <a:lstStyle/>
          <a:p>
            <a:endParaRPr lang="pt-BR"/>
          </a:p>
        </p:txBody>
      </p:sp>
      <p:pic>
        <p:nvPicPr>
          <p:cNvPr id="4" name="Espaço Reservado para Conteúdo 3">
            <a:extLst>
              <a:ext uri="{FF2B5EF4-FFF2-40B4-BE49-F238E27FC236}">
                <a16:creationId xmlns:a16="http://schemas.microsoft.com/office/drawing/2014/main" id="{DDE27EBE-C5FC-45BD-BDC9-499668B07DB7}"/>
              </a:ext>
            </a:extLst>
          </p:cNvPr>
          <p:cNvPicPr>
            <a:picLocks noGrp="1" noChangeAspect="1"/>
          </p:cNvPicPr>
          <p:nvPr>
            <p:ph idx="1"/>
          </p:nvPr>
        </p:nvPicPr>
        <p:blipFill>
          <a:blip r:embed="rId2"/>
          <a:stretch>
            <a:fillRect/>
          </a:stretch>
        </p:blipFill>
        <p:spPr>
          <a:xfrm>
            <a:off x="2987824" y="288102"/>
            <a:ext cx="2736304" cy="6473698"/>
          </a:xfrm>
          <a:prstGeom prst="rect">
            <a:avLst/>
          </a:prstGeom>
        </p:spPr>
        <p:style>
          <a:lnRef idx="2">
            <a:schemeClr val="accent2"/>
          </a:lnRef>
          <a:fillRef idx="1">
            <a:schemeClr val="lt1"/>
          </a:fillRef>
          <a:effectRef idx="0">
            <a:schemeClr val="accent2"/>
          </a:effectRef>
          <a:fontRef idx="minor">
            <a:schemeClr val="dk1"/>
          </a:fontRef>
        </p:style>
      </p:pic>
      <p:sp>
        <p:nvSpPr>
          <p:cNvPr id="5" name="CaixaDeTexto 4">
            <a:extLst>
              <a:ext uri="{FF2B5EF4-FFF2-40B4-BE49-F238E27FC236}">
                <a16:creationId xmlns:a16="http://schemas.microsoft.com/office/drawing/2014/main" id="{DA3B8080-2614-4DDE-BB3D-2013D9334B36}"/>
              </a:ext>
            </a:extLst>
          </p:cNvPr>
          <p:cNvSpPr txBox="1"/>
          <p:nvPr/>
        </p:nvSpPr>
        <p:spPr>
          <a:xfrm>
            <a:off x="3635896" y="4581128"/>
            <a:ext cx="86409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a:ea typeface="+mn-ea"/>
                <a:cs typeface="+mn-cs"/>
              </a:rPr>
              <a:t>1969</a:t>
            </a:r>
          </a:p>
        </p:txBody>
      </p:sp>
    </p:spTree>
    <p:extLst>
      <p:ext uri="{BB962C8B-B14F-4D97-AF65-F5344CB8AC3E}">
        <p14:creationId xmlns:p14="http://schemas.microsoft.com/office/powerpoint/2010/main" val="210005227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F65536B-984F-4EF8-A5B1-79525335955D}"/>
              </a:ext>
            </a:extLst>
          </p:cNvPr>
          <p:cNvSpPr>
            <a:spLocks noGrp="1"/>
          </p:cNvSpPr>
          <p:nvPr>
            <p:ph type="title"/>
          </p:nvPr>
        </p:nvSpPr>
        <p:spPr/>
        <p:txBody>
          <a:bodyPr/>
          <a:lstStyle/>
          <a:p>
            <a:endParaRPr lang="pt-BR"/>
          </a:p>
        </p:txBody>
      </p:sp>
      <p:pic>
        <p:nvPicPr>
          <p:cNvPr id="4" name="Espaço Reservado para Conteúdo 3">
            <a:extLst>
              <a:ext uri="{FF2B5EF4-FFF2-40B4-BE49-F238E27FC236}">
                <a16:creationId xmlns:a16="http://schemas.microsoft.com/office/drawing/2014/main" id="{53E7799A-A2B9-48FE-BD84-F77A591FEED4}"/>
              </a:ext>
            </a:extLst>
          </p:cNvPr>
          <p:cNvPicPr>
            <a:picLocks noGrp="1" noChangeAspect="1"/>
          </p:cNvPicPr>
          <p:nvPr>
            <p:ph idx="1"/>
          </p:nvPr>
        </p:nvPicPr>
        <p:blipFill>
          <a:blip r:embed="rId2"/>
          <a:stretch>
            <a:fillRect/>
          </a:stretch>
        </p:blipFill>
        <p:spPr>
          <a:xfrm>
            <a:off x="457200" y="293326"/>
            <a:ext cx="8237850" cy="4935874"/>
          </a:xfrm>
          <a:prstGeom prst="rect">
            <a:avLst/>
          </a:prstGeom>
        </p:spPr>
        <p:style>
          <a:lnRef idx="2">
            <a:schemeClr val="accent1"/>
          </a:lnRef>
          <a:fillRef idx="1">
            <a:schemeClr val="lt1"/>
          </a:fillRef>
          <a:effectRef idx="0">
            <a:schemeClr val="accent1"/>
          </a:effectRef>
          <a:fontRef idx="minor">
            <a:schemeClr val="dk1"/>
          </a:fontRef>
        </p:style>
      </p:pic>
      <p:sp>
        <p:nvSpPr>
          <p:cNvPr id="5" name="CaixaDeTexto 4">
            <a:extLst>
              <a:ext uri="{FF2B5EF4-FFF2-40B4-BE49-F238E27FC236}">
                <a16:creationId xmlns:a16="http://schemas.microsoft.com/office/drawing/2014/main" id="{6D87C244-D48D-4C11-96C3-CB0C03C7DE8F}"/>
              </a:ext>
            </a:extLst>
          </p:cNvPr>
          <p:cNvSpPr txBox="1"/>
          <p:nvPr/>
        </p:nvSpPr>
        <p:spPr>
          <a:xfrm>
            <a:off x="5076056" y="293326"/>
            <a:ext cx="1584176" cy="369332"/>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white"/>
                </a:solidFill>
                <a:effectLst/>
                <a:uLnTx/>
                <a:uFillTx/>
                <a:latin typeface="Calibri"/>
                <a:ea typeface="+mn-ea"/>
                <a:cs typeface="+mn-cs"/>
              </a:rPr>
              <a:t>Não-rejeitada</a:t>
            </a:r>
          </a:p>
        </p:txBody>
      </p:sp>
      <p:cxnSp>
        <p:nvCxnSpPr>
          <p:cNvPr id="7" name="Conector de Seta Reta 6">
            <a:extLst>
              <a:ext uri="{FF2B5EF4-FFF2-40B4-BE49-F238E27FC236}">
                <a16:creationId xmlns:a16="http://schemas.microsoft.com/office/drawing/2014/main" id="{68E0773F-B4A8-46BD-AA9B-CEEB9A13C23D}"/>
              </a:ext>
            </a:extLst>
          </p:cNvPr>
          <p:cNvCxnSpPr>
            <a:endCxn id="5" idx="1"/>
          </p:cNvCxnSpPr>
          <p:nvPr/>
        </p:nvCxnSpPr>
        <p:spPr>
          <a:xfrm flipV="1">
            <a:off x="3275856" y="477992"/>
            <a:ext cx="1800200" cy="3587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929690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pt-BR" dirty="0"/>
              <a:t>Teste z bilateral para </a:t>
            </a:r>
            <a:r>
              <a:rPr lang="pt-BR" dirty="0">
                <a:solidFill>
                  <a:prstClr val="black"/>
                </a:solidFill>
              </a:rPr>
              <a:t>uma condição</a:t>
            </a:r>
            <a:br>
              <a:rPr lang="pt-BR" dirty="0"/>
            </a:br>
            <a:r>
              <a:rPr lang="pt-BR" sz="3600" dirty="0"/>
              <a:t>Rejeição de H</a:t>
            </a:r>
            <a:r>
              <a:rPr lang="pt-BR" sz="3600" baseline="-25000" dirty="0"/>
              <a:t>0</a:t>
            </a:r>
            <a:r>
              <a:rPr lang="pt-BR" sz="3600" dirty="0"/>
              <a:t> </a:t>
            </a:r>
            <a:endParaRPr lang="pt-BR" dirty="0"/>
          </a:p>
        </p:txBody>
      </p:sp>
      <mc:AlternateContent xmlns:mc="http://schemas.openxmlformats.org/markup-compatibility/2006" xmlns:a14="http://schemas.microsoft.com/office/drawing/2010/main">
        <mc:Choice Requires="a14">
          <p:sp>
            <p:nvSpPr>
              <p:cNvPr id="3" name="Espaço Reservado para Conteúdo 2"/>
              <p:cNvSpPr>
                <a:spLocks noGrp="1"/>
              </p:cNvSpPr>
              <p:nvPr>
                <p:ph idx="1"/>
              </p:nvPr>
            </p:nvSpPr>
            <p:spPr>
              <a:xfrm>
                <a:off x="426368" y="1522338"/>
                <a:ext cx="8291264" cy="5069160"/>
              </a:xfrm>
            </p:spPr>
            <p:txBody>
              <a:bodyPr>
                <a:noAutofit/>
              </a:bodyPr>
              <a:lstStyle/>
              <a:p>
                <a:pPr marL="0" indent="0">
                  <a:buNone/>
                </a:pPr>
                <a:r>
                  <a:rPr lang="pt-BR" sz="1600" dirty="0"/>
                  <a:t>A distribuição da estatura do homem brasileiro de 19 anos de 2016 é normal com </a:t>
                </a:r>
                <a:br>
                  <a:rPr lang="pt-BR" sz="1600" dirty="0"/>
                </a:br>
                <a:r>
                  <a:rPr lang="pt-BR" sz="1600" dirty="0"/>
                  <a:t>desvio-padrão </a:t>
                </a:r>
                <a14:m>
                  <m:oMath xmlns:m="http://schemas.openxmlformats.org/officeDocument/2006/math">
                    <m:r>
                      <a:rPr lang="pt-BR" sz="1600" i="1">
                        <a:latin typeface="Cambria Math" panose="02040503050406030204" pitchFamily="18" charset="0"/>
                        <a:ea typeface="Cambria Math" panose="02040503050406030204" pitchFamily="18" charset="0"/>
                      </a:rPr>
                      <m:t>𝜎</m:t>
                    </m:r>
                    <m:r>
                      <a:rPr lang="pt-BR" sz="1600" b="0" i="1" smtClean="0">
                        <a:latin typeface="Cambria Math" panose="02040503050406030204" pitchFamily="18" charset="0"/>
                        <a:ea typeface="Cambria Math" panose="02040503050406030204" pitchFamily="18" charset="0"/>
                      </a:rPr>
                      <m:t> </m:t>
                    </m:r>
                  </m:oMath>
                </a14:m>
                <a:r>
                  <a:rPr lang="pt-BR" sz="1600" dirty="0"/>
                  <a:t>= 7cm. </a:t>
                </a:r>
              </a:p>
              <a:p>
                <a:pPr marL="0" indent="0">
                  <a:buNone/>
                </a:pPr>
                <a:r>
                  <a:rPr lang="pt-BR" sz="1600" dirty="0"/>
                  <a:t>Testar se a média populacional </a:t>
                </a:r>
                <a:r>
                  <a:rPr lang="el-GR" sz="1600" dirty="0"/>
                  <a:t>μ</a:t>
                </a:r>
                <a:r>
                  <a:rPr lang="pt-BR" sz="1600" dirty="0"/>
                  <a:t> é igual a  </a:t>
                </a:r>
                <a:r>
                  <a:rPr lang="el-GR" sz="1600" dirty="0"/>
                  <a:t>μ</a:t>
                </a:r>
                <a:r>
                  <a:rPr lang="pt-BR" sz="1600" baseline="-25000" dirty="0"/>
                  <a:t>0</a:t>
                </a:r>
                <a:r>
                  <a:rPr lang="pt-BR" sz="1600" dirty="0"/>
                  <a:t> = 177cm hipotetizada pelo pesquisador.</a:t>
                </a:r>
              </a:p>
              <a:p>
                <a:pPr marL="0" indent="0">
                  <a:buNone/>
                </a:pPr>
                <a:r>
                  <a:rPr lang="pt-BR" sz="1600" dirty="0"/>
                  <a:t>Mil participantes desse grupo tiveram suas estaturas medidas, cujos valores em centímetro são: 169, 174, 175, 186, ... .</a:t>
                </a:r>
              </a:p>
              <a:p>
                <a:pPr marL="0" indent="0">
                  <a:buNone/>
                </a:pPr>
                <a:r>
                  <a:rPr lang="pt-BR" sz="1600" i="1" dirty="0"/>
                  <a:t>Hipóteses</a:t>
                </a:r>
              </a:p>
              <a:p>
                <a:r>
                  <a:rPr lang="pt-BR" sz="1600" dirty="0"/>
                  <a:t>H</a:t>
                </a:r>
                <a:r>
                  <a:rPr lang="pt-BR" sz="1600" baseline="-25000" dirty="0"/>
                  <a:t>0</a:t>
                </a:r>
                <a:r>
                  <a:rPr lang="pt-BR" sz="1600" dirty="0"/>
                  <a:t>: </a:t>
                </a:r>
                <a:r>
                  <a:rPr lang="el-GR" sz="1600" dirty="0"/>
                  <a:t>μ</a:t>
                </a:r>
                <a:r>
                  <a:rPr lang="pt-BR" sz="1600" dirty="0"/>
                  <a:t> = 177</a:t>
                </a:r>
              </a:p>
              <a:p>
                <a:r>
                  <a:rPr lang="pt-BR" sz="1600" dirty="0"/>
                  <a:t>H</a:t>
                </a:r>
                <a:r>
                  <a:rPr lang="pt-BR" sz="1600" baseline="-25000" dirty="0"/>
                  <a:t>1</a:t>
                </a:r>
                <a:r>
                  <a:rPr lang="pt-BR" sz="1600" dirty="0"/>
                  <a:t>: </a:t>
                </a:r>
                <a:r>
                  <a:rPr lang="el-GR" sz="1600" dirty="0"/>
                  <a:t>μ</a:t>
                </a:r>
                <a:r>
                  <a:rPr lang="pt-BR" sz="1600" dirty="0"/>
                  <a:t> ≠ 177</a:t>
                </a:r>
              </a:p>
              <a:p>
                <a:pPr marL="0" indent="0">
                  <a:buNone/>
                </a:pPr>
                <a:r>
                  <a:rPr lang="pt-BR" sz="1600" i="1" dirty="0"/>
                  <a:t>Estatísticas</a:t>
                </a:r>
              </a:p>
              <a:p>
                <a14:m>
                  <m:oMath xmlns:m="http://schemas.openxmlformats.org/officeDocument/2006/math">
                    <m:acc>
                      <m:accPr>
                        <m:chr m:val="̅"/>
                        <m:ctrlPr>
                          <a:rPr lang="pt-BR" sz="1600" i="1" dirty="0">
                            <a:latin typeface="Cambria Math" panose="02040503050406030204" pitchFamily="18" charset="0"/>
                          </a:rPr>
                        </m:ctrlPr>
                      </m:accPr>
                      <m:e>
                        <m:r>
                          <a:rPr lang="pt-BR" sz="1600" i="1" dirty="0">
                            <a:latin typeface="Cambria Math" panose="02040503050406030204" pitchFamily="18" charset="0"/>
                          </a:rPr>
                          <m:t>𝑋</m:t>
                        </m:r>
                      </m:e>
                    </m:acc>
                  </m:oMath>
                </a14:m>
                <a:r>
                  <a:rPr lang="pt-BR" sz="1600" dirty="0"/>
                  <a:t> = (169 + 174 + 175 + 186 +...)/1000 = 176</a:t>
                </a:r>
              </a:p>
              <a:p>
                <a:r>
                  <a:rPr lang="pt-BR" sz="1600" dirty="0"/>
                  <a:t>EP = </a:t>
                </a:r>
                <a14:m>
                  <m:oMath xmlns:m="http://schemas.openxmlformats.org/officeDocument/2006/math">
                    <m:f>
                      <m:fPr>
                        <m:ctrlPr>
                          <a:rPr lang="pt-BR" sz="1600" i="1" smtClean="0">
                            <a:latin typeface="Cambria Math" panose="02040503050406030204" pitchFamily="18" charset="0"/>
                          </a:rPr>
                        </m:ctrlPr>
                      </m:fPr>
                      <m:num>
                        <m:r>
                          <a:rPr lang="pt-BR" sz="1600" i="1" smtClean="0">
                            <a:latin typeface="Cambria Math" panose="02040503050406030204" pitchFamily="18" charset="0"/>
                            <a:ea typeface="Cambria Math" panose="02040503050406030204" pitchFamily="18" charset="0"/>
                          </a:rPr>
                          <m:t>𝜎</m:t>
                        </m:r>
                      </m:num>
                      <m:den>
                        <m:rad>
                          <m:radPr>
                            <m:degHide m:val="on"/>
                            <m:ctrlPr>
                              <a:rPr lang="pt-BR" sz="1600" i="1" smtClean="0">
                                <a:latin typeface="Cambria Math" panose="02040503050406030204" pitchFamily="18" charset="0"/>
                              </a:rPr>
                            </m:ctrlPr>
                          </m:radPr>
                          <m:deg/>
                          <m:e>
                            <m:r>
                              <a:rPr lang="pt-BR" sz="1600" b="0" i="1" smtClean="0">
                                <a:latin typeface="Cambria Math" panose="02040503050406030204" pitchFamily="18" charset="0"/>
                              </a:rPr>
                              <m:t>𝑛</m:t>
                            </m:r>
                          </m:e>
                        </m:rad>
                      </m:den>
                    </m:f>
                    <m:r>
                      <a:rPr lang="pt-BR" sz="1600" b="0" i="1" smtClean="0">
                        <a:latin typeface="Cambria Math" panose="02040503050406030204" pitchFamily="18" charset="0"/>
                      </a:rPr>
                      <m:t>=</m:t>
                    </m:r>
                    <m:r>
                      <a:rPr lang="pt-BR" sz="1600" b="0" i="0" smtClean="0">
                        <a:latin typeface="Cambria Math" panose="02040503050406030204" pitchFamily="18" charset="0"/>
                      </a:rPr>
                      <m:t>0,22</m:t>
                    </m:r>
                  </m:oMath>
                </a14:m>
                <a:endParaRPr lang="pt-BR" sz="1600" dirty="0"/>
              </a:p>
              <a:p>
                <a:r>
                  <a:rPr lang="pt-BR" sz="1600" dirty="0"/>
                  <a:t>IC95(</a:t>
                </a:r>
                <a:r>
                  <a:rPr lang="el-GR" sz="1600" dirty="0"/>
                  <a:t>μ</a:t>
                </a:r>
                <a:r>
                  <a:rPr lang="pt-BR" sz="1600" dirty="0"/>
                  <a:t>) = [175,57; 176,43]</a:t>
                </a:r>
              </a:p>
              <a:p>
                <a:r>
                  <a:rPr lang="pt-BR" sz="1600" dirty="0"/>
                  <a:t>Estatística de teste z = </a:t>
                </a:r>
                <a14:m>
                  <m:oMath xmlns:m="http://schemas.openxmlformats.org/officeDocument/2006/math">
                    <m:f>
                      <m:fPr>
                        <m:ctrlPr>
                          <a:rPr lang="pt-BR" sz="1600" i="1" smtClean="0">
                            <a:latin typeface="Cambria Math" panose="02040503050406030204" pitchFamily="18" charset="0"/>
                          </a:rPr>
                        </m:ctrlPr>
                      </m:fPr>
                      <m:num>
                        <m:acc>
                          <m:accPr>
                            <m:chr m:val="̅"/>
                            <m:ctrlPr>
                              <a:rPr lang="pt-BR" sz="1600" i="1" dirty="0">
                                <a:latin typeface="Cambria Math" panose="02040503050406030204" pitchFamily="18" charset="0"/>
                              </a:rPr>
                            </m:ctrlPr>
                          </m:accPr>
                          <m:e>
                            <m:r>
                              <a:rPr lang="pt-BR" sz="1600" i="1" dirty="0">
                                <a:latin typeface="Cambria Math" panose="02040503050406030204" pitchFamily="18" charset="0"/>
                              </a:rPr>
                              <m:t>𝑋</m:t>
                            </m:r>
                          </m:e>
                        </m:acc>
                        <m:r>
                          <a:rPr lang="pt-BR" sz="1600" b="0" i="1" smtClean="0">
                            <a:latin typeface="Cambria Math" panose="02040503050406030204" pitchFamily="18" charset="0"/>
                          </a:rPr>
                          <m:t>−177</m:t>
                        </m:r>
                      </m:num>
                      <m:den>
                        <m:r>
                          <a:rPr lang="pt-BR" sz="1600" b="0" i="1" smtClean="0">
                            <a:latin typeface="Cambria Math" panose="02040503050406030204" pitchFamily="18" charset="0"/>
                          </a:rPr>
                          <m:t>𝐸𝑃</m:t>
                        </m:r>
                      </m:den>
                    </m:f>
                    <m:r>
                      <a:rPr lang="pt-BR" sz="1600" b="0" i="0" smtClean="0">
                        <a:latin typeface="Cambria Math" panose="02040503050406030204" pitchFamily="18" charset="0"/>
                      </a:rPr>
                      <m:t>=−4,52</m:t>
                    </m:r>
                  </m:oMath>
                </a14:m>
                <a:endParaRPr lang="pt-BR" sz="1600" dirty="0"/>
              </a:p>
              <a:p>
                <a:pPr marL="0" indent="0">
                  <a:buNone/>
                </a:pPr>
                <a:r>
                  <a:rPr lang="pt-BR" sz="1600" i="1" dirty="0"/>
                  <a:t>Decisão</a:t>
                </a:r>
                <a:endParaRPr lang="pt-BR" sz="1600" i="1" baseline="-25000" dirty="0"/>
              </a:p>
              <a:p>
                <a:r>
                  <a:rPr lang="pt-BR" sz="1600" dirty="0"/>
                  <a:t>Como |z| = 4,52 &gt; 1,96, rejeitar H</a:t>
                </a:r>
                <a:r>
                  <a:rPr lang="pt-BR" sz="1600" baseline="-25000" dirty="0"/>
                  <a:t>0 </a:t>
                </a:r>
                <a:r>
                  <a:rPr lang="pt-BR" sz="1600" dirty="0"/>
                  <a:t>ou</a:t>
                </a:r>
              </a:p>
              <a:p>
                <a:r>
                  <a:rPr lang="pt-BR" sz="1600" dirty="0"/>
                  <a:t>Como IC95 não contém 177, rejeitar H</a:t>
                </a:r>
                <a:r>
                  <a:rPr lang="pt-BR" sz="1600" baseline="-25000" dirty="0"/>
                  <a:t>0</a:t>
                </a:r>
                <a:endParaRPr lang="pt-BR" sz="1600" dirty="0"/>
              </a:p>
            </p:txBody>
          </p:sp>
        </mc:Choice>
        <mc:Fallback xmlns="">
          <p:sp>
            <p:nvSpPr>
              <p:cNvPr id="3" name="Espaço Reservado para Conteúdo 2"/>
              <p:cNvSpPr>
                <a:spLocks noGrp="1" noRot="1" noChangeAspect="1" noMove="1" noResize="1" noEditPoints="1" noAdjustHandles="1" noChangeArrowheads="1" noChangeShapeType="1" noTextEdit="1"/>
              </p:cNvSpPr>
              <p:nvPr>
                <p:ph idx="1"/>
              </p:nvPr>
            </p:nvSpPr>
            <p:spPr>
              <a:xfrm>
                <a:off x="426368" y="1522338"/>
                <a:ext cx="8291264" cy="5069160"/>
              </a:xfrm>
              <a:blipFill>
                <a:blip r:embed="rId2"/>
                <a:stretch>
                  <a:fillRect l="-441" t="-361"/>
                </a:stretch>
              </a:blipFill>
            </p:spPr>
            <p:txBody>
              <a:bodyPr/>
              <a:lstStyle/>
              <a:p>
                <a:r>
                  <a:rPr lang="pt-BR">
                    <a:noFill/>
                  </a:rPr>
                  <a:t> </a:t>
                </a:r>
              </a:p>
            </p:txBody>
          </p:sp>
        </mc:Fallback>
      </mc:AlternateContent>
      <p:pic>
        <p:nvPicPr>
          <p:cNvPr id="9" name="Imagem 8">
            <a:extLst>
              <a:ext uri="{FF2B5EF4-FFF2-40B4-BE49-F238E27FC236}">
                <a16:creationId xmlns:a16="http://schemas.microsoft.com/office/drawing/2014/main" id="{60A61AD1-42BF-4E14-9D31-F2E7BAEAE924}"/>
              </a:ext>
            </a:extLst>
          </p:cNvPr>
          <p:cNvPicPr>
            <a:picLocks noChangeAspect="1"/>
          </p:cNvPicPr>
          <p:nvPr/>
        </p:nvPicPr>
        <p:blipFill>
          <a:blip r:embed="rId3"/>
          <a:stretch>
            <a:fillRect/>
          </a:stretch>
        </p:blipFill>
        <p:spPr>
          <a:xfrm>
            <a:off x="4514736" y="3437240"/>
            <a:ext cx="4397208" cy="2038103"/>
          </a:xfrm>
          <a:prstGeom prst="rect">
            <a:avLst/>
          </a:prstGeom>
        </p:spPr>
      </p:pic>
    </p:spTree>
    <p:extLst>
      <p:ext uri="{BB962C8B-B14F-4D97-AF65-F5344CB8AC3E}">
        <p14:creationId xmlns:p14="http://schemas.microsoft.com/office/powerpoint/2010/main" val="394901313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6E2069F-22C7-4B78-9330-A566146D17BB}"/>
              </a:ext>
            </a:extLst>
          </p:cNvPr>
          <p:cNvSpPr>
            <a:spLocks noGrp="1"/>
          </p:cNvSpPr>
          <p:nvPr>
            <p:ph type="title"/>
          </p:nvPr>
        </p:nvSpPr>
        <p:spPr/>
        <p:txBody>
          <a:bodyPr/>
          <a:lstStyle/>
          <a:p>
            <a:endParaRPr lang="pt-BR"/>
          </a:p>
        </p:txBody>
      </p:sp>
      <p:pic>
        <p:nvPicPr>
          <p:cNvPr id="4" name="Espaço Reservado para Conteúdo 3">
            <a:extLst>
              <a:ext uri="{FF2B5EF4-FFF2-40B4-BE49-F238E27FC236}">
                <a16:creationId xmlns:a16="http://schemas.microsoft.com/office/drawing/2014/main" id="{18E4805A-24E9-4C38-8396-90F0A55B5EB5}"/>
              </a:ext>
            </a:extLst>
          </p:cNvPr>
          <p:cNvPicPr>
            <a:picLocks noGrp="1" noChangeAspect="1"/>
          </p:cNvPicPr>
          <p:nvPr>
            <p:ph idx="1"/>
          </p:nvPr>
        </p:nvPicPr>
        <p:blipFill>
          <a:blip r:embed="rId2"/>
          <a:stretch>
            <a:fillRect/>
          </a:stretch>
        </p:blipFill>
        <p:spPr>
          <a:xfrm>
            <a:off x="457200" y="280214"/>
            <a:ext cx="8229600" cy="3228903"/>
          </a:xfrm>
          <a:prstGeom prst="rect">
            <a:avLst/>
          </a:prstGeom>
        </p:spPr>
        <p:style>
          <a:lnRef idx="2">
            <a:schemeClr val="accent1"/>
          </a:lnRef>
          <a:fillRef idx="1">
            <a:schemeClr val="lt1"/>
          </a:fillRef>
          <a:effectRef idx="0">
            <a:schemeClr val="accent1"/>
          </a:effectRef>
          <a:fontRef idx="minor">
            <a:schemeClr val="dk1"/>
          </a:fontRef>
        </p:style>
      </p:pic>
    </p:spTree>
    <p:extLst>
      <p:ext uri="{BB962C8B-B14F-4D97-AF65-F5344CB8AC3E}">
        <p14:creationId xmlns:p14="http://schemas.microsoft.com/office/powerpoint/2010/main" val="144808961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7B0F3C7-9461-4F34-83BE-03566319AE7D}"/>
              </a:ext>
            </a:extLst>
          </p:cNvPr>
          <p:cNvSpPr>
            <a:spLocks noGrp="1"/>
          </p:cNvSpPr>
          <p:nvPr>
            <p:ph type="title"/>
          </p:nvPr>
        </p:nvSpPr>
        <p:spPr/>
        <p:txBody>
          <a:bodyPr/>
          <a:lstStyle/>
          <a:p>
            <a:endParaRPr lang="pt-BR"/>
          </a:p>
        </p:txBody>
      </p:sp>
      <p:pic>
        <p:nvPicPr>
          <p:cNvPr id="4" name="Espaço Reservado para Conteúdo 3">
            <a:extLst>
              <a:ext uri="{FF2B5EF4-FFF2-40B4-BE49-F238E27FC236}">
                <a16:creationId xmlns:a16="http://schemas.microsoft.com/office/drawing/2014/main" id="{21F0E698-016D-4BB4-9C7B-DC1ED1695823}"/>
              </a:ext>
            </a:extLst>
          </p:cNvPr>
          <p:cNvPicPr>
            <a:picLocks noGrp="1" noChangeAspect="1"/>
          </p:cNvPicPr>
          <p:nvPr>
            <p:ph idx="1"/>
          </p:nvPr>
        </p:nvPicPr>
        <p:blipFill>
          <a:blip r:embed="rId2"/>
          <a:stretch>
            <a:fillRect/>
          </a:stretch>
        </p:blipFill>
        <p:spPr>
          <a:xfrm>
            <a:off x="457200" y="274638"/>
            <a:ext cx="6275040" cy="2751091"/>
          </a:xfrm>
          <a:prstGeom prst="rect">
            <a:avLst/>
          </a:prstGeom>
        </p:spPr>
      </p:pic>
      <p:pic>
        <p:nvPicPr>
          <p:cNvPr id="5" name="Imagem 4">
            <a:extLst>
              <a:ext uri="{FF2B5EF4-FFF2-40B4-BE49-F238E27FC236}">
                <a16:creationId xmlns:a16="http://schemas.microsoft.com/office/drawing/2014/main" id="{0A7AF939-34E4-4882-890B-DE4F1513DF1A}"/>
              </a:ext>
            </a:extLst>
          </p:cNvPr>
          <p:cNvPicPr>
            <a:picLocks noChangeAspect="1"/>
          </p:cNvPicPr>
          <p:nvPr/>
        </p:nvPicPr>
        <p:blipFill>
          <a:blip r:embed="rId3"/>
          <a:stretch>
            <a:fillRect/>
          </a:stretch>
        </p:blipFill>
        <p:spPr>
          <a:xfrm>
            <a:off x="457200" y="3016430"/>
            <a:ext cx="6275040" cy="3659265"/>
          </a:xfrm>
          <a:prstGeom prst="rect">
            <a:avLst/>
          </a:prstGeom>
        </p:spPr>
      </p:pic>
    </p:spTree>
    <p:extLst>
      <p:ext uri="{BB962C8B-B14F-4D97-AF65-F5344CB8AC3E}">
        <p14:creationId xmlns:p14="http://schemas.microsoft.com/office/powerpoint/2010/main" val="174923894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E3F124C-AF22-4205-B6EF-19EA1969F418}"/>
              </a:ext>
            </a:extLst>
          </p:cNvPr>
          <p:cNvSpPr>
            <a:spLocks noGrp="1"/>
          </p:cNvSpPr>
          <p:nvPr>
            <p:ph type="title"/>
          </p:nvPr>
        </p:nvSpPr>
        <p:spPr/>
        <p:txBody>
          <a:bodyPr/>
          <a:lstStyle/>
          <a:p>
            <a:endParaRPr lang="pt-BR"/>
          </a:p>
        </p:txBody>
      </p:sp>
      <p:pic>
        <p:nvPicPr>
          <p:cNvPr id="4" name="Espaço Reservado para Conteúdo 3">
            <a:extLst>
              <a:ext uri="{FF2B5EF4-FFF2-40B4-BE49-F238E27FC236}">
                <a16:creationId xmlns:a16="http://schemas.microsoft.com/office/drawing/2014/main" id="{07D09764-8B74-4B84-8E31-A08AAF59EED0}"/>
              </a:ext>
            </a:extLst>
          </p:cNvPr>
          <p:cNvPicPr>
            <a:picLocks noGrp="1" noChangeAspect="1"/>
          </p:cNvPicPr>
          <p:nvPr>
            <p:ph idx="1"/>
          </p:nvPr>
        </p:nvPicPr>
        <p:blipFill>
          <a:blip r:embed="rId2"/>
          <a:stretch>
            <a:fillRect/>
          </a:stretch>
        </p:blipFill>
        <p:spPr>
          <a:xfrm>
            <a:off x="457200" y="274638"/>
            <a:ext cx="8229600" cy="6375173"/>
          </a:xfrm>
          <a:prstGeom prst="rect">
            <a:avLst/>
          </a:prstGeom>
        </p:spPr>
      </p:pic>
      <p:sp>
        <p:nvSpPr>
          <p:cNvPr id="5" name="CaixaDeTexto 4">
            <a:extLst>
              <a:ext uri="{FF2B5EF4-FFF2-40B4-BE49-F238E27FC236}">
                <a16:creationId xmlns:a16="http://schemas.microsoft.com/office/drawing/2014/main" id="{11A576F0-42FB-469B-8C19-7E5246C5D027}"/>
              </a:ext>
            </a:extLst>
          </p:cNvPr>
          <p:cNvSpPr txBox="1"/>
          <p:nvPr/>
        </p:nvSpPr>
        <p:spPr>
          <a:xfrm>
            <a:off x="3347864" y="3849058"/>
            <a:ext cx="72008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a:ea typeface="+mn-ea"/>
                <a:cs typeface="+mn-cs"/>
              </a:rPr>
              <a:t>95%</a:t>
            </a:r>
          </a:p>
        </p:txBody>
      </p:sp>
      <p:sp>
        <p:nvSpPr>
          <p:cNvPr id="6" name="CaixaDeTexto 5">
            <a:extLst>
              <a:ext uri="{FF2B5EF4-FFF2-40B4-BE49-F238E27FC236}">
                <a16:creationId xmlns:a16="http://schemas.microsoft.com/office/drawing/2014/main" id="{DC060F94-C1C7-4A2F-ACD4-77D80230E63B}"/>
              </a:ext>
            </a:extLst>
          </p:cNvPr>
          <p:cNvSpPr txBox="1"/>
          <p:nvPr/>
        </p:nvSpPr>
        <p:spPr>
          <a:xfrm>
            <a:off x="5375833" y="3831839"/>
            <a:ext cx="18002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err="1">
                <a:ln>
                  <a:noFill/>
                </a:ln>
                <a:solidFill>
                  <a:prstClr val="black"/>
                </a:solidFill>
                <a:effectLst/>
                <a:uLnTx/>
                <a:uFillTx/>
                <a:latin typeface="Calibri"/>
                <a:ea typeface="+mn-ea"/>
                <a:cs typeface="+mn-cs"/>
              </a:rPr>
              <a:t>centered</a:t>
            </a:r>
            <a:r>
              <a:rPr kumimoji="0" lang="pt-BR" sz="1800" b="0" i="0" u="none" strike="noStrike" kern="1200" cap="none" spc="0" normalizeH="0" baseline="0" noProof="0" dirty="0">
                <a:ln>
                  <a:noFill/>
                </a:ln>
                <a:solidFill>
                  <a:prstClr val="black"/>
                </a:solidFill>
                <a:effectLst/>
                <a:uLnTx/>
                <a:uFillTx/>
                <a:latin typeface="Calibri"/>
                <a:ea typeface="+mn-ea"/>
                <a:cs typeface="+mn-cs"/>
              </a:rPr>
              <a:t> </a:t>
            </a:r>
            <a:r>
              <a:rPr kumimoji="0" lang="pt-BR" sz="1800" b="0" i="0" u="none" strike="noStrike" kern="1200" cap="none" spc="0" normalizeH="0" baseline="0" noProof="0" dirty="0" err="1">
                <a:ln>
                  <a:noFill/>
                </a:ln>
                <a:solidFill>
                  <a:prstClr val="black"/>
                </a:solidFill>
                <a:effectLst/>
                <a:uLnTx/>
                <a:uFillTx/>
                <a:latin typeface="Calibri"/>
                <a:ea typeface="+mn-ea"/>
                <a:cs typeface="+mn-cs"/>
              </a:rPr>
              <a:t>around</a:t>
            </a:r>
            <a:r>
              <a:rPr kumimoji="0" lang="pt-BR" sz="1800" b="0" i="0" u="none" strike="noStrike" kern="1200" cap="none" spc="0" normalizeH="0" baseline="0" noProof="0" dirty="0">
                <a:ln>
                  <a:noFill/>
                </a:ln>
                <a:solidFill>
                  <a:prstClr val="black"/>
                </a:solidFill>
                <a:effectLst/>
                <a:uLnTx/>
                <a:uFillTx/>
                <a:latin typeface="Calibri"/>
                <a:ea typeface="+mn-ea"/>
                <a:cs typeface="+mn-cs"/>
              </a:rPr>
              <a:t> </a:t>
            </a:r>
          </a:p>
        </p:txBody>
      </p:sp>
      <p:pic>
        <p:nvPicPr>
          <p:cNvPr id="7" name="Imagem 6">
            <a:extLst>
              <a:ext uri="{FF2B5EF4-FFF2-40B4-BE49-F238E27FC236}">
                <a16:creationId xmlns:a16="http://schemas.microsoft.com/office/drawing/2014/main" id="{378CC468-875D-4468-BE84-1D66D550E8D0}"/>
              </a:ext>
            </a:extLst>
          </p:cNvPr>
          <p:cNvPicPr>
            <a:picLocks noChangeAspect="1"/>
          </p:cNvPicPr>
          <p:nvPr/>
        </p:nvPicPr>
        <p:blipFill>
          <a:blip r:embed="rId3"/>
          <a:stretch>
            <a:fillRect/>
          </a:stretch>
        </p:blipFill>
        <p:spPr>
          <a:xfrm>
            <a:off x="7018870" y="3849058"/>
            <a:ext cx="314325" cy="333375"/>
          </a:xfrm>
          <a:prstGeom prst="rect">
            <a:avLst/>
          </a:prstGeom>
        </p:spPr>
      </p:pic>
      <p:sp>
        <p:nvSpPr>
          <p:cNvPr id="8" name="CaixaDeTexto 7">
            <a:extLst>
              <a:ext uri="{FF2B5EF4-FFF2-40B4-BE49-F238E27FC236}">
                <a16:creationId xmlns:a16="http://schemas.microsoft.com/office/drawing/2014/main" id="{82B138E3-F89D-447F-AD05-264009BB9CC9}"/>
              </a:ext>
            </a:extLst>
          </p:cNvPr>
          <p:cNvSpPr txBox="1"/>
          <p:nvPr/>
        </p:nvSpPr>
        <p:spPr>
          <a:xfrm>
            <a:off x="4298036" y="207341"/>
            <a:ext cx="272083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a:ea typeface="+mn-ea"/>
                <a:cs typeface="+mn-cs"/>
              </a:rPr>
              <a:t>“95% CI </a:t>
            </a:r>
            <a:r>
              <a:rPr kumimoji="0" lang="pt-BR" sz="1800" b="0" i="0" u="none" strike="noStrike" kern="1200" cap="none" spc="0" normalizeH="0" baseline="0" noProof="0" dirty="0" err="1">
                <a:ln>
                  <a:noFill/>
                </a:ln>
                <a:solidFill>
                  <a:prstClr val="black"/>
                </a:solidFill>
                <a:effectLst/>
                <a:uLnTx/>
                <a:uFillTx/>
                <a:latin typeface="Calibri"/>
                <a:ea typeface="+mn-ea"/>
                <a:cs typeface="+mn-cs"/>
              </a:rPr>
              <a:t>centered</a:t>
            </a:r>
            <a:r>
              <a:rPr kumimoji="0" lang="pt-BR" sz="1800" b="0" i="0" u="none" strike="noStrike" kern="1200" cap="none" spc="0" normalizeH="0" baseline="0" noProof="0" dirty="0">
                <a:ln>
                  <a:noFill/>
                </a:ln>
                <a:solidFill>
                  <a:prstClr val="black"/>
                </a:solidFill>
                <a:effectLst/>
                <a:uLnTx/>
                <a:uFillTx/>
                <a:latin typeface="Calibri"/>
                <a:ea typeface="+mn-ea"/>
                <a:cs typeface="+mn-cs"/>
              </a:rPr>
              <a:t> </a:t>
            </a:r>
            <a:r>
              <a:rPr kumimoji="0" lang="pt-BR" sz="1800" b="0" i="0" u="none" strike="noStrike" kern="1200" cap="none" spc="0" normalizeH="0" baseline="0" noProof="0" dirty="0" err="1">
                <a:ln>
                  <a:noFill/>
                </a:ln>
                <a:solidFill>
                  <a:prstClr val="black"/>
                </a:solidFill>
                <a:effectLst/>
                <a:uLnTx/>
                <a:uFillTx/>
                <a:latin typeface="Calibri"/>
                <a:ea typeface="+mn-ea"/>
                <a:cs typeface="+mn-cs"/>
              </a:rPr>
              <a:t>around</a:t>
            </a:r>
            <a:r>
              <a:rPr kumimoji="0" lang="pt-BR" sz="1800" b="0" i="0" u="none" strike="noStrike" kern="1200" cap="none" spc="0" normalizeH="0" baseline="0" noProof="0" dirty="0">
                <a:ln>
                  <a:noFill/>
                </a:ln>
                <a:solidFill>
                  <a:prstClr val="black"/>
                </a:solidFill>
                <a:effectLst/>
                <a:uLnTx/>
                <a:uFillTx/>
                <a:latin typeface="Calibri"/>
                <a:ea typeface="+mn-ea"/>
                <a:cs typeface="+mn-cs"/>
              </a:rPr>
              <a:t> </a:t>
            </a:r>
          </a:p>
        </p:txBody>
      </p:sp>
      <p:pic>
        <p:nvPicPr>
          <p:cNvPr id="9" name="Imagem 8">
            <a:extLst>
              <a:ext uri="{FF2B5EF4-FFF2-40B4-BE49-F238E27FC236}">
                <a16:creationId xmlns:a16="http://schemas.microsoft.com/office/drawing/2014/main" id="{59C8468A-C893-48F7-AA35-41A5F0912040}"/>
              </a:ext>
            </a:extLst>
          </p:cNvPr>
          <p:cNvPicPr>
            <a:picLocks noChangeAspect="1"/>
          </p:cNvPicPr>
          <p:nvPr/>
        </p:nvPicPr>
        <p:blipFill>
          <a:blip r:embed="rId4"/>
          <a:stretch>
            <a:fillRect/>
          </a:stretch>
        </p:blipFill>
        <p:spPr>
          <a:xfrm>
            <a:off x="6736669" y="224248"/>
            <a:ext cx="352425" cy="352425"/>
          </a:xfrm>
          <a:prstGeom prst="rect">
            <a:avLst/>
          </a:prstGeom>
        </p:spPr>
      </p:pic>
      <p:pic>
        <p:nvPicPr>
          <p:cNvPr id="10" name="Imagem 9">
            <a:extLst>
              <a:ext uri="{FF2B5EF4-FFF2-40B4-BE49-F238E27FC236}">
                <a16:creationId xmlns:a16="http://schemas.microsoft.com/office/drawing/2014/main" id="{10066758-C769-4426-83BC-7084F8838058}"/>
              </a:ext>
            </a:extLst>
          </p:cNvPr>
          <p:cNvPicPr>
            <a:picLocks noChangeAspect="1"/>
          </p:cNvPicPr>
          <p:nvPr/>
        </p:nvPicPr>
        <p:blipFill>
          <a:blip r:embed="rId5"/>
          <a:stretch>
            <a:fillRect/>
          </a:stretch>
        </p:blipFill>
        <p:spPr>
          <a:xfrm>
            <a:off x="1885918" y="253894"/>
            <a:ext cx="2390775" cy="276225"/>
          </a:xfrm>
          <a:prstGeom prst="rect">
            <a:avLst/>
          </a:prstGeom>
        </p:spPr>
      </p:pic>
      <p:sp>
        <p:nvSpPr>
          <p:cNvPr id="11" name="Retângulo 10">
            <a:extLst>
              <a:ext uri="{FF2B5EF4-FFF2-40B4-BE49-F238E27FC236}">
                <a16:creationId xmlns:a16="http://schemas.microsoft.com/office/drawing/2014/main" id="{1533EFD9-252B-4873-8482-FCA7833D0672}"/>
              </a:ext>
            </a:extLst>
          </p:cNvPr>
          <p:cNvSpPr/>
          <p:nvPr/>
        </p:nvSpPr>
        <p:spPr>
          <a:xfrm>
            <a:off x="6977236" y="205510"/>
            <a:ext cx="280846"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a:ea typeface="+mn-ea"/>
                <a:cs typeface="+mn-cs"/>
              </a:rPr>
              <a:t>“</a:t>
            </a:r>
          </a:p>
        </p:txBody>
      </p:sp>
      <p:sp>
        <p:nvSpPr>
          <p:cNvPr id="12" name="CaixaDeTexto 11">
            <a:extLst>
              <a:ext uri="{FF2B5EF4-FFF2-40B4-BE49-F238E27FC236}">
                <a16:creationId xmlns:a16="http://schemas.microsoft.com/office/drawing/2014/main" id="{CF8345B8-BC85-4FBA-AC43-8AC5731C182C}"/>
              </a:ext>
            </a:extLst>
          </p:cNvPr>
          <p:cNvSpPr txBox="1"/>
          <p:nvPr/>
        </p:nvSpPr>
        <p:spPr>
          <a:xfrm>
            <a:off x="1763688" y="5064768"/>
            <a:ext cx="165618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err="1">
                <a:ln>
                  <a:noFill/>
                </a:ln>
                <a:solidFill>
                  <a:prstClr val="black"/>
                </a:solidFill>
                <a:effectLst/>
                <a:uLnTx/>
                <a:uFillTx/>
                <a:latin typeface="Calibri"/>
                <a:ea typeface="+mn-ea"/>
                <a:cs typeface="+mn-cs"/>
              </a:rPr>
              <a:t>Margin</a:t>
            </a:r>
            <a:r>
              <a:rPr kumimoji="0" lang="pt-BR" sz="1800" b="0" i="0" u="none" strike="noStrike" kern="1200" cap="none" spc="0" normalizeH="0" baseline="0" noProof="0" dirty="0">
                <a:ln>
                  <a:noFill/>
                </a:ln>
                <a:solidFill>
                  <a:prstClr val="black"/>
                </a:solidFill>
                <a:effectLst/>
                <a:uLnTx/>
                <a:uFillTx/>
                <a:latin typeface="Calibri"/>
                <a:ea typeface="+mn-ea"/>
                <a:cs typeface="+mn-cs"/>
              </a:rPr>
              <a:t> </a:t>
            </a:r>
            <a:r>
              <a:rPr kumimoji="0" lang="pt-BR" sz="1800" b="0" i="0" u="none" strike="noStrike" kern="1200" cap="none" spc="0" normalizeH="0" baseline="0" noProof="0" dirty="0" err="1">
                <a:ln>
                  <a:noFill/>
                </a:ln>
                <a:solidFill>
                  <a:prstClr val="black"/>
                </a:solidFill>
                <a:effectLst/>
                <a:uLnTx/>
                <a:uFillTx/>
                <a:latin typeface="Calibri"/>
                <a:ea typeface="+mn-ea"/>
                <a:cs typeface="+mn-cs"/>
              </a:rPr>
              <a:t>of</a:t>
            </a:r>
            <a:r>
              <a:rPr kumimoji="0" lang="pt-BR" sz="1800" b="0" i="0" u="none" strike="noStrike" kern="1200" cap="none" spc="0" normalizeH="0" baseline="0" noProof="0" dirty="0">
                <a:ln>
                  <a:noFill/>
                </a:ln>
                <a:solidFill>
                  <a:prstClr val="black"/>
                </a:solidFill>
                <a:effectLst/>
                <a:uLnTx/>
                <a:uFillTx/>
                <a:latin typeface="Calibri"/>
                <a:ea typeface="+mn-ea"/>
                <a:cs typeface="+mn-cs"/>
              </a:rPr>
              <a:t> </a:t>
            </a:r>
            <a:r>
              <a:rPr kumimoji="0" lang="pt-BR" sz="1800" b="0" i="0" u="none" strike="noStrike" kern="1200" cap="none" spc="0" normalizeH="0" baseline="0" noProof="0" dirty="0" err="1">
                <a:ln>
                  <a:noFill/>
                </a:ln>
                <a:solidFill>
                  <a:prstClr val="black"/>
                </a:solidFill>
                <a:effectLst/>
                <a:uLnTx/>
                <a:uFillTx/>
                <a:latin typeface="Calibri"/>
                <a:ea typeface="+mn-ea"/>
                <a:cs typeface="+mn-cs"/>
              </a:rPr>
              <a:t>error</a:t>
            </a:r>
            <a:endParaRPr kumimoji="0" lang="pt-BR"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3" name="CaixaDeTexto 12">
            <a:extLst>
              <a:ext uri="{FF2B5EF4-FFF2-40B4-BE49-F238E27FC236}">
                <a16:creationId xmlns:a16="http://schemas.microsoft.com/office/drawing/2014/main" id="{E510F622-3FB1-4064-BDFE-D17BA2F4BD1D}"/>
              </a:ext>
            </a:extLst>
          </p:cNvPr>
          <p:cNvSpPr txBox="1"/>
          <p:nvPr/>
        </p:nvSpPr>
        <p:spPr>
          <a:xfrm>
            <a:off x="2591780" y="3140469"/>
            <a:ext cx="129474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a:ea typeface="+mn-ea"/>
                <a:cs typeface="+mn-cs"/>
              </a:rPr>
              <a:t>Teste de H</a:t>
            </a:r>
            <a:r>
              <a:rPr kumimoji="0" lang="pt-BR" sz="1800" b="0" i="0" u="none" strike="noStrike" kern="1200" cap="none" spc="0" normalizeH="0" baseline="-25000" noProof="0" dirty="0">
                <a:ln>
                  <a:noFill/>
                </a:ln>
                <a:solidFill>
                  <a:prstClr val="black"/>
                </a:solidFill>
                <a:effectLst/>
                <a:uLnTx/>
                <a:uFillTx/>
                <a:latin typeface="Calibri"/>
                <a:ea typeface="+mn-ea"/>
                <a:cs typeface="+mn-cs"/>
              </a:rPr>
              <a:t>0</a:t>
            </a:r>
          </a:p>
        </p:txBody>
      </p:sp>
      <p:sp>
        <p:nvSpPr>
          <p:cNvPr id="14" name="CaixaDeTexto 13">
            <a:extLst>
              <a:ext uri="{FF2B5EF4-FFF2-40B4-BE49-F238E27FC236}">
                <a16:creationId xmlns:a16="http://schemas.microsoft.com/office/drawing/2014/main" id="{7277D112-DC12-431F-AD77-5F903870A533}"/>
              </a:ext>
            </a:extLst>
          </p:cNvPr>
          <p:cNvSpPr txBox="1"/>
          <p:nvPr/>
        </p:nvSpPr>
        <p:spPr>
          <a:xfrm>
            <a:off x="4728462" y="1484935"/>
            <a:ext cx="129474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Calibri"/>
                <a:ea typeface="+mn-ea"/>
                <a:cs typeface="+mn-cs"/>
              </a:rPr>
              <a:t>Teste de H</a:t>
            </a:r>
            <a:r>
              <a:rPr kumimoji="0" lang="pt-BR" sz="1800" b="0" i="0" u="none" strike="noStrike" kern="1200" cap="none" spc="0" normalizeH="0" baseline="-25000" noProof="0" dirty="0">
                <a:ln>
                  <a:noFill/>
                </a:ln>
                <a:solidFill>
                  <a:prstClr val="black"/>
                </a:solidFill>
                <a:effectLst/>
                <a:uLnTx/>
                <a:uFillTx/>
                <a:latin typeface="Calibri"/>
                <a:ea typeface="+mn-ea"/>
                <a:cs typeface="+mn-cs"/>
              </a:rPr>
              <a:t>0</a:t>
            </a:r>
          </a:p>
        </p:txBody>
      </p:sp>
      <p:sp>
        <p:nvSpPr>
          <p:cNvPr id="15" name="Retângulo 14">
            <a:extLst>
              <a:ext uri="{FF2B5EF4-FFF2-40B4-BE49-F238E27FC236}">
                <a16:creationId xmlns:a16="http://schemas.microsoft.com/office/drawing/2014/main" id="{65A85CB9-2DF5-49AA-9B0C-88D4F1D8B704}"/>
              </a:ext>
            </a:extLst>
          </p:cNvPr>
          <p:cNvSpPr/>
          <p:nvPr/>
        </p:nvSpPr>
        <p:spPr>
          <a:xfrm>
            <a:off x="3563888" y="1124744"/>
            <a:ext cx="432048" cy="10801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a:ea typeface="+mn-ea"/>
              <a:cs typeface="+mn-cs"/>
            </a:endParaRPr>
          </a:p>
        </p:txBody>
      </p:sp>
      <p:sp>
        <p:nvSpPr>
          <p:cNvPr id="16" name="Retângulo 15">
            <a:extLst>
              <a:ext uri="{FF2B5EF4-FFF2-40B4-BE49-F238E27FC236}">
                <a16:creationId xmlns:a16="http://schemas.microsoft.com/office/drawing/2014/main" id="{C68CA7ED-44A8-49FB-B683-0245A548A110}"/>
              </a:ext>
            </a:extLst>
          </p:cNvPr>
          <p:cNvSpPr/>
          <p:nvPr/>
        </p:nvSpPr>
        <p:spPr>
          <a:xfrm>
            <a:off x="4505864" y="2826060"/>
            <a:ext cx="432048" cy="114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18" name="Conector reto 17">
            <a:extLst>
              <a:ext uri="{FF2B5EF4-FFF2-40B4-BE49-F238E27FC236}">
                <a16:creationId xmlns:a16="http://schemas.microsoft.com/office/drawing/2014/main" id="{765E7B57-7D0D-49A3-8603-1A61D66791BA}"/>
              </a:ext>
            </a:extLst>
          </p:cNvPr>
          <p:cNvCxnSpPr>
            <a:endCxn id="15" idx="2"/>
          </p:cNvCxnSpPr>
          <p:nvPr/>
        </p:nvCxnSpPr>
        <p:spPr>
          <a:xfrm>
            <a:off x="3779912" y="1124744"/>
            <a:ext cx="0" cy="108012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9" name="Conector reto 18">
            <a:extLst>
              <a:ext uri="{FF2B5EF4-FFF2-40B4-BE49-F238E27FC236}">
                <a16:creationId xmlns:a16="http://schemas.microsoft.com/office/drawing/2014/main" id="{A6995CE2-7F32-42E2-9AC0-CA6106E4F57B}"/>
              </a:ext>
            </a:extLst>
          </p:cNvPr>
          <p:cNvCxnSpPr/>
          <p:nvPr/>
        </p:nvCxnSpPr>
        <p:spPr>
          <a:xfrm>
            <a:off x="4728462" y="2826060"/>
            <a:ext cx="0" cy="108012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19351356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CECDDC5-4ED0-4890-AE1B-117473077B31}"/>
              </a:ext>
            </a:extLst>
          </p:cNvPr>
          <p:cNvSpPr>
            <a:spLocks noGrp="1"/>
          </p:cNvSpPr>
          <p:nvPr>
            <p:ph type="title"/>
          </p:nvPr>
        </p:nvSpPr>
        <p:spPr/>
        <p:txBody>
          <a:bodyPr>
            <a:normAutofit fontScale="90000"/>
          </a:bodyPr>
          <a:lstStyle/>
          <a:p>
            <a:r>
              <a:rPr lang="pt-BR" sz="3600" dirty="0">
                <a:solidFill>
                  <a:prstClr val="black"/>
                </a:solidFill>
              </a:rPr>
              <a:t>Teste z bilateral para uma condição</a:t>
            </a:r>
            <a:br>
              <a:rPr lang="pt-BR" sz="3600" dirty="0">
                <a:solidFill>
                  <a:prstClr val="black"/>
                </a:solidFill>
              </a:rPr>
            </a:br>
            <a:r>
              <a:rPr lang="pt-BR" sz="3600" dirty="0">
                <a:solidFill>
                  <a:prstClr val="black"/>
                </a:solidFill>
              </a:rPr>
              <a:t>em R</a:t>
            </a:r>
            <a:endParaRPr lang="pt-BR" dirty="0"/>
          </a:p>
        </p:txBody>
      </p:sp>
      <p:sp>
        <p:nvSpPr>
          <p:cNvPr id="3" name="Espaço Reservado para Conteúdo 2">
            <a:extLst>
              <a:ext uri="{FF2B5EF4-FFF2-40B4-BE49-F238E27FC236}">
                <a16:creationId xmlns:a16="http://schemas.microsoft.com/office/drawing/2014/main" id="{6089D722-851A-4854-B27E-F97FB943FB33}"/>
              </a:ext>
            </a:extLst>
          </p:cNvPr>
          <p:cNvSpPr>
            <a:spLocks noGrp="1"/>
          </p:cNvSpPr>
          <p:nvPr>
            <p:ph idx="1"/>
          </p:nvPr>
        </p:nvSpPr>
        <p:spPr/>
        <p:txBody>
          <a:bodyPr>
            <a:normAutofit/>
          </a:bodyPr>
          <a:lstStyle/>
          <a:p>
            <a:pPr marL="0" indent="0">
              <a:buNone/>
            </a:pPr>
            <a:r>
              <a:rPr lang="pt-BR" sz="1800" dirty="0">
                <a:latin typeface="Courier New" panose="02070309020205020404" pitchFamily="49" charset="0"/>
                <a:cs typeface="Courier New" panose="02070309020205020404" pitchFamily="49" charset="0"/>
              </a:rPr>
              <a:t>library(BSDA)</a:t>
            </a:r>
          </a:p>
          <a:p>
            <a:pPr marL="0" indent="0">
              <a:buNone/>
            </a:pPr>
            <a:r>
              <a:rPr lang="pt-BR" sz="1800" dirty="0" err="1">
                <a:latin typeface="Courier New" panose="02070309020205020404" pitchFamily="49" charset="0"/>
                <a:cs typeface="Courier New" panose="02070309020205020404" pitchFamily="49" charset="0"/>
              </a:rPr>
              <a:t>set.seed</a:t>
            </a:r>
            <a:r>
              <a:rPr lang="pt-BR" sz="1800" dirty="0">
                <a:latin typeface="Courier New" panose="02070309020205020404" pitchFamily="49" charset="0"/>
                <a:cs typeface="Courier New" panose="02070309020205020404" pitchFamily="49" charset="0"/>
              </a:rPr>
              <a:t>(3)</a:t>
            </a:r>
          </a:p>
          <a:p>
            <a:pPr marL="0" indent="0">
              <a:buNone/>
            </a:pPr>
            <a:r>
              <a:rPr lang="pt-BR" sz="1800" dirty="0">
                <a:latin typeface="Courier New" panose="02070309020205020404" pitchFamily="49" charset="0"/>
                <a:cs typeface="Courier New" panose="02070309020205020404" pitchFamily="49" charset="0"/>
              </a:rPr>
              <a:t>estatura &lt;- </a:t>
            </a:r>
            <a:r>
              <a:rPr lang="pt-BR" sz="1800" dirty="0" err="1">
                <a:latin typeface="Courier New" panose="02070309020205020404" pitchFamily="49" charset="0"/>
                <a:cs typeface="Courier New" panose="02070309020205020404" pitchFamily="49" charset="0"/>
              </a:rPr>
              <a:t>rnorm</a:t>
            </a:r>
            <a:r>
              <a:rPr lang="pt-BR" sz="1800" dirty="0">
                <a:latin typeface="Courier New" panose="02070309020205020404" pitchFamily="49" charset="0"/>
                <a:cs typeface="Courier New" panose="02070309020205020404" pitchFamily="49" charset="0"/>
              </a:rPr>
              <a:t>(</a:t>
            </a:r>
            <a:r>
              <a:rPr lang="pt-BR" sz="1800" dirty="0" err="1">
                <a:latin typeface="Courier New" panose="02070309020205020404" pitchFamily="49" charset="0"/>
                <a:cs typeface="Courier New" panose="02070309020205020404" pitchFamily="49" charset="0"/>
              </a:rPr>
              <a:t>mean</a:t>
            </a:r>
            <a:r>
              <a:rPr lang="pt-BR" sz="1800" dirty="0">
                <a:latin typeface="Courier New" panose="02070309020205020404" pitchFamily="49" charset="0"/>
                <a:cs typeface="Courier New" panose="02070309020205020404" pitchFamily="49" charset="0"/>
              </a:rPr>
              <a:t>=176, </a:t>
            </a:r>
            <a:r>
              <a:rPr lang="pt-BR" sz="1800" dirty="0" err="1">
                <a:latin typeface="Courier New" panose="02070309020205020404" pitchFamily="49" charset="0"/>
                <a:cs typeface="Courier New" panose="02070309020205020404" pitchFamily="49" charset="0"/>
              </a:rPr>
              <a:t>sd</a:t>
            </a:r>
            <a:r>
              <a:rPr lang="pt-BR" sz="1800" dirty="0">
                <a:latin typeface="Courier New" panose="02070309020205020404" pitchFamily="49" charset="0"/>
                <a:cs typeface="Courier New" panose="02070309020205020404" pitchFamily="49" charset="0"/>
              </a:rPr>
              <a:t>=7, n=1000)</a:t>
            </a:r>
          </a:p>
          <a:p>
            <a:pPr marL="0" indent="0">
              <a:buNone/>
            </a:pPr>
            <a:r>
              <a:rPr lang="pt-BR" sz="1800" dirty="0">
                <a:latin typeface="Courier New" panose="02070309020205020404" pitchFamily="49" charset="0"/>
                <a:cs typeface="Courier New" panose="02070309020205020404" pitchFamily="49" charset="0"/>
              </a:rPr>
              <a:t>BSDA::</a:t>
            </a:r>
            <a:r>
              <a:rPr lang="pt-BR" sz="1800" dirty="0" err="1">
                <a:latin typeface="Courier New" panose="02070309020205020404" pitchFamily="49" charset="0"/>
                <a:cs typeface="Courier New" panose="02070309020205020404" pitchFamily="49" charset="0"/>
              </a:rPr>
              <a:t>z.test</a:t>
            </a:r>
            <a:r>
              <a:rPr lang="pt-BR" sz="1800" dirty="0">
                <a:latin typeface="Courier New" panose="02070309020205020404" pitchFamily="49" charset="0"/>
                <a:cs typeface="Courier New" panose="02070309020205020404" pitchFamily="49" charset="0"/>
              </a:rPr>
              <a:t>(x=estatura, </a:t>
            </a:r>
            <a:r>
              <a:rPr lang="pt-BR" sz="1800" dirty="0" err="1">
                <a:latin typeface="Courier New" panose="02070309020205020404" pitchFamily="49" charset="0"/>
                <a:cs typeface="Courier New" panose="02070309020205020404" pitchFamily="49" charset="0"/>
              </a:rPr>
              <a:t>sigma.x</a:t>
            </a:r>
            <a:r>
              <a:rPr lang="pt-BR" sz="1800" dirty="0">
                <a:latin typeface="Courier New" panose="02070309020205020404" pitchFamily="49" charset="0"/>
                <a:cs typeface="Courier New" panose="02070309020205020404" pitchFamily="49" charset="0"/>
              </a:rPr>
              <a:t>=7, mu = 177, </a:t>
            </a:r>
          </a:p>
          <a:p>
            <a:pPr marL="0" indent="0">
              <a:buNone/>
            </a:pPr>
            <a:r>
              <a:rPr lang="pt-BR" sz="1800" dirty="0">
                <a:latin typeface="Courier New" panose="02070309020205020404" pitchFamily="49" charset="0"/>
                <a:cs typeface="Courier New" panose="02070309020205020404" pitchFamily="49" charset="0"/>
              </a:rPr>
              <a:t>             </a:t>
            </a:r>
            <a:r>
              <a:rPr lang="pt-BR" sz="1800" dirty="0" err="1">
                <a:latin typeface="Courier New" panose="02070309020205020404" pitchFamily="49" charset="0"/>
                <a:cs typeface="Courier New" panose="02070309020205020404" pitchFamily="49" charset="0"/>
              </a:rPr>
              <a:t>alternative</a:t>
            </a:r>
            <a:r>
              <a:rPr lang="pt-BR" sz="1800" dirty="0">
                <a:latin typeface="Courier New" panose="02070309020205020404" pitchFamily="49" charset="0"/>
                <a:cs typeface="Courier New" panose="02070309020205020404" pitchFamily="49" charset="0"/>
              </a:rPr>
              <a:t>="</a:t>
            </a:r>
            <a:r>
              <a:rPr lang="pt-BR" sz="1800" dirty="0" err="1">
                <a:latin typeface="Courier New" panose="02070309020205020404" pitchFamily="49" charset="0"/>
                <a:cs typeface="Courier New" panose="02070309020205020404" pitchFamily="49" charset="0"/>
              </a:rPr>
              <a:t>two.sided</a:t>
            </a:r>
            <a:r>
              <a:rPr lang="pt-BR" sz="1800" dirty="0">
                <a:latin typeface="Courier New" panose="02070309020205020404" pitchFamily="49" charset="0"/>
                <a:cs typeface="Courier New" panose="02070309020205020404" pitchFamily="49" charset="0"/>
              </a:rPr>
              <a:t>", </a:t>
            </a:r>
            <a:r>
              <a:rPr lang="pt-BR" sz="1800" dirty="0" err="1">
                <a:latin typeface="Courier New" panose="02070309020205020404" pitchFamily="49" charset="0"/>
                <a:cs typeface="Courier New" panose="02070309020205020404" pitchFamily="49" charset="0"/>
              </a:rPr>
              <a:t>conf.level</a:t>
            </a:r>
            <a:r>
              <a:rPr lang="pt-BR" sz="1800" dirty="0">
                <a:latin typeface="Courier New" panose="02070309020205020404" pitchFamily="49" charset="0"/>
                <a:cs typeface="Courier New" panose="02070309020205020404" pitchFamily="49" charset="0"/>
              </a:rPr>
              <a:t>=.95)</a:t>
            </a:r>
          </a:p>
          <a:p>
            <a:pPr marL="0" indent="0">
              <a:buNone/>
            </a:pPr>
            <a:endParaRPr lang="pt-BR" sz="1800" dirty="0">
              <a:latin typeface="Courier New" panose="02070309020205020404" pitchFamily="49" charset="0"/>
              <a:cs typeface="Courier New" panose="02070309020205020404" pitchFamily="49" charset="0"/>
            </a:endParaRPr>
          </a:p>
        </p:txBody>
      </p:sp>
      <p:pic>
        <p:nvPicPr>
          <p:cNvPr id="5" name="Imagem 4">
            <a:extLst>
              <a:ext uri="{FF2B5EF4-FFF2-40B4-BE49-F238E27FC236}">
                <a16:creationId xmlns:a16="http://schemas.microsoft.com/office/drawing/2014/main" id="{60928897-A545-4283-8B46-845065ABFA5A}"/>
              </a:ext>
            </a:extLst>
          </p:cNvPr>
          <p:cNvPicPr>
            <a:picLocks noChangeAspect="1"/>
          </p:cNvPicPr>
          <p:nvPr/>
        </p:nvPicPr>
        <p:blipFill>
          <a:blip r:embed="rId2"/>
          <a:stretch>
            <a:fillRect/>
          </a:stretch>
        </p:blipFill>
        <p:spPr>
          <a:xfrm>
            <a:off x="935596" y="3664068"/>
            <a:ext cx="7272808" cy="2644657"/>
          </a:xfrm>
          <a:prstGeom prst="rect">
            <a:avLst/>
          </a:prstGeom>
        </p:spPr>
        <p:style>
          <a:lnRef idx="2">
            <a:schemeClr val="accent1"/>
          </a:lnRef>
          <a:fillRef idx="1">
            <a:schemeClr val="lt1"/>
          </a:fillRef>
          <a:effectRef idx="0">
            <a:schemeClr val="accent1"/>
          </a:effectRef>
          <a:fontRef idx="minor">
            <a:schemeClr val="dk1"/>
          </a:fontRef>
        </p:style>
      </p:pic>
    </p:spTree>
    <p:extLst>
      <p:ext uri="{BB962C8B-B14F-4D97-AF65-F5344CB8AC3E}">
        <p14:creationId xmlns:p14="http://schemas.microsoft.com/office/powerpoint/2010/main" val="28164262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B0ADAB6-DA28-4CA9-9715-9D5B75E48A55}"/>
              </a:ext>
            </a:extLst>
          </p:cNvPr>
          <p:cNvSpPr>
            <a:spLocks noGrp="1"/>
          </p:cNvSpPr>
          <p:nvPr>
            <p:ph type="title"/>
          </p:nvPr>
        </p:nvSpPr>
        <p:spPr/>
        <p:txBody>
          <a:bodyPr/>
          <a:lstStyle/>
          <a:p>
            <a:r>
              <a:rPr lang="pt-BR" dirty="0"/>
              <a:t>Valor-p</a:t>
            </a:r>
          </a:p>
        </p:txBody>
      </p:sp>
      <p:sp>
        <p:nvSpPr>
          <p:cNvPr id="3" name="Espaço Reservado para Conteúdo 2">
            <a:extLst>
              <a:ext uri="{FF2B5EF4-FFF2-40B4-BE49-F238E27FC236}">
                <a16:creationId xmlns:a16="http://schemas.microsoft.com/office/drawing/2014/main" id="{FB93F739-DE75-4903-A24A-15D7DF6051B1}"/>
              </a:ext>
            </a:extLst>
          </p:cNvPr>
          <p:cNvSpPr>
            <a:spLocks noGrp="1"/>
          </p:cNvSpPr>
          <p:nvPr>
            <p:ph idx="1"/>
          </p:nvPr>
        </p:nvSpPr>
        <p:spPr/>
        <p:txBody>
          <a:bodyPr>
            <a:normAutofit fontScale="92500"/>
          </a:bodyPr>
          <a:lstStyle/>
          <a:p>
            <a:pPr algn="just"/>
            <a:r>
              <a:rPr lang="pt-BR" sz="4400" dirty="0"/>
              <a:t>O valor-p é a probabilidade de que a estatística de teste seja igual ou mais extrema que o valor observado na direção prevista pela hipótese alternativa (H</a:t>
            </a:r>
            <a:r>
              <a:rPr lang="pt-BR" sz="4400" baseline="-25000" dirty="0"/>
              <a:t>1</a:t>
            </a:r>
            <a:r>
              <a:rPr lang="pt-BR" sz="4400" dirty="0"/>
              <a:t>), presumindo que a hipótese nula (H</a:t>
            </a:r>
            <a:r>
              <a:rPr lang="pt-BR" sz="4400" baseline="-25000" dirty="0"/>
              <a:t>0</a:t>
            </a:r>
            <a:r>
              <a:rPr lang="pt-BR" sz="4400" dirty="0"/>
              <a:t>) é verdadeira.</a:t>
            </a:r>
          </a:p>
          <a:p>
            <a:pPr algn="just"/>
            <a:r>
              <a:rPr lang="pt-BR" sz="2200" dirty="0"/>
              <a:t>AGRESTI, A. &amp; FINLAY, B. (2012) </a:t>
            </a:r>
            <a:r>
              <a:rPr lang="pt-BR" sz="2200" i="1" dirty="0"/>
              <a:t>Métodos estatísticos para as Ciências Sociais</a:t>
            </a:r>
            <a:r>
              <a:rPr lang="pt-BR" sz="2200" dirty="0"/>
              <a:t>. Porto Alegre: PENSO, p. 171.</a:t>
            </a:r>
          </a:p>
        </p:txBody>
      </p:sp>
    </p:spTree>
    <p:extLst>
      <p:ext uri="{BB962C8B-B14F-4D97-AF65-F5344CB8AC3E}">
        <p14:creationId xmlns:p14="http://schemas.microsoft.com/office/powerpoint/2010/main" val="282997210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o Office">
  <a:themeElements>
    <a:clrScheme name="Escritório">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Escritório">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ema do Office">
  <a:themeElements>
    <a:clrScheme name="Escritório">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Escritório">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6878</TotalTime>
  <Words>5716</Words>
  <Application>Microsoft Office PowerPoint</Application>
  <PresentationFormat>Apresentação na tela (4:3)</PresentationFormat>
  <Paragraphs>481</Paragraphs>
  <Slides>72</Slides>
  <Notes>1</Notes>
  <HiddenSlides>4</HiddenSlides>
  <MMClips>0</MMClips>
  <ScaleCrop>false</ScaleCrop>
  <HeadingPairs>
    <vt:vector size="6" baseType="variant">
      <vt:variant>
        <vt:lpstr>Fontes usadas</vt:lpstr>
      </vt:variant>
      <vt:variant>
        <vt:i4>5</vt:i4>
      </vt:variant>
      <vt:variant>
        <vt:lpstr>Tema</vt:lpstr>
      </vt:variant>
      <vt:variant>
        <vt:i4>2</vt:i4>
      </vt:variant>
      <vt:variant>
        <vt:lpstr>Títulos de slides</vt:lpstr>
      </vt:variant>
      <vt:variant>
        <vt:i4>72</vt:i4>
      </vt:variant>
    </vt:vector>
  </HeadingPairs>
  <TitlesOfParts>
    <vt:vector size="79" baseType="lpstr">
      <vt:lpstr>Arial</vt:lpstr>
      <vt:lpstr>Calibri</vt:lpstr>
      <vt:lpstr>Cambria Math</vt:lpstr>
      <vt:lpstr>Arial</vt:lpstr>
      <vt:lpstr>Courier New</vt:lpstr>
      <vt:lpstr>Office Theme</vt:lpstr>
      <vt:lpstr>Tema do Office</vt:lpstr>
      <vt:lpstr>Testagem de Hipótese Nula</vt:lpstr>
      <vt:lpstr>Apresentação do PowerPoint</vt:lpstr>
      <vt:lpstr>Teste z bilateral para uma condição Não rejeição de H0 </vt:lpstr>
      <vt:lpstr>Apresentação do PowerPoint</vt:lpstr>
      <vt:lpstr>Teste z bilateral para uma condição</vt:lpstr>
      <vt:lpstr>Teste z bilateral para uma condição em R</vt:lpstr>
      <vt:lpstr>Teste z bilateral para uma condição Rejeição de H0 </vt:lpstr>
      <vt:lpstr>Teste z bilateral para uma condição em R</vt:lpstr>
      <vt:lpstr>Valor-p</vt:lpstr>
      <vt:lpstr>Valor-p</vt:lpstr>
      <vt:lpstr>Teste z bilateral para um grupo</vt:lpstr>
      <vt:lpstr>Apresentação do PowerPoint</vt:lpstr>
      <vt:lpstr>Teste z bilateral para uma condição em R</vt:lpstr>
      <vt:lpstr>Teste z bilateral para uma condição</vt:lpstr>
      <vt:lpstr>Teste z bilateral para uma condição</vt:lpstr>
      <vt:lpstr>Teste z bilateral para uma condição em R</vt:lpstr>
      <vt:lpstr>Teste de hipótese nula  Conceito do valor-p</vt:lpstr>
      <vt:lpstr>Apresentação do PowerPoint</vt:lpstr>
      <vt:lpstr>Apresentação do PowerPoint</vt:lpstr>
      <vt:lpstr>Erro (Flutuação) Amostral</vt:lpstr>
      <vt:lpstr>Apresentação do PowerPoint</vt:lpstr>
      <vt:lpstr>Apresentação do PowerPoint</vt:lpstr>
      <vt:lpstr>Apresentação do PowerPoint</vt:lpstr>
      <vt:lpstr>Apresentação do PowerPoint</vt:lpstr>
      <vt:lpstr>Efeito</vt:lpstr>
      <vt:lpstr>Hipótese nula</vt:lpstr>
      <vt:lpstr>Apresentação do PowerPoint</vt:lpstr>
      <vt:lpstr>Teste de Hipótese Nula &amp; Intervalo de Confiança</vt:lpstr>
      <vt:lpstr>Críticas contra os testes de hipótese nula</vt:lpstr>
      <vt:lpstr>Apresentação do PowerPoint</vt:lpstr>
      <vt:lpstr>Apresentação do PowerPoint</vt:lpstr>
      <vt:lpstr>Significância prática </vt:lpstr>
      <vt:lpstr>Interpretação errônea do valor-p</vt:lpstr>
      <vt:lpstr>Apresentação do PowerPoint</vt:lpstr>
      <vt:lpstr>Apresentação do PowerPoint</vt:lpstr>
      <vt:lpstr>Warnings on Interpreting Results of Hypothesis Testing PASW Statistics 18: Statistical Procedures Companion, Marija J. Norusis. NJ: Prentice Hall, 2010.</vt:lpstr>
      <vt:lpstr>Replicação</vt:lpstr>
      <vt:lpstr>Atividade 5.5</vt:lpstr>
      <vt:lpstr>Atividade 5.5: Solução</vt:lpstr>
      <vt:lpstr>Por que  estabelecer α=5%?</vt:lpstr>
      <vt:lpstr>Hankins, MC (2013) Still not signifiant.  http://mchankins.wordpress.com/2013/04/21/still-notsignifiant-2 </vt:lpstr>
      <vt:lpstr>Testes unilaterais e bilaterais</vt:lpstr>
      <vt:lpstr>Apresentação do PowerPoint</vt:lpstr>
      <vt:lpstr>Apresentação do PowerPoint</vt:lpstr>
      <vt:lpstr>H0: média pop ≥ v  é equivalente a  H0: média pop = v  vs.  H1: média pop &lt; v</vt:lpstr>
      <vt:lpstr>Apresentação do PowerPoint</vt:lpstr>
      <vt:lpstr>Apresentação do PowerPoint</vt:lpstr>
      <vt:lpstr>Apresentação do PowerPoint</vt:lpstr>
      <vt:lpstr>Apresentação do PowerPoint</vt:lpstr>
      <vt:lpstr>Teste Z unilateral Valor-p unilateral (greater)</vt:lpstr>
      <vt:lpstr>Apresentação do PowerPoint</vt:lpstr>
      <vt:lpstr>Apresentação do PowerPoint</vt:lpstr>
      <vt:lpstr>Teste z unilateral (greater) para uma condição em R</vt:lpstr>
      <vt:lpstr>Teste Z unilateral Valor-p unilateral (less)</vt:lpstr>
      <vt:lpstr>Teste z unilateral (less) para uma condição em R</vt:lpstr>
      <vt:lpstr>Reamostragem (bootstrapping) da média amostral em R</vt:lpstr>
      <vt:lpstr>Reamostragem (bootstrapping) da média amostral em R</vt:lpstr>
      <vt:lpstr>Teste qui-quadrado de desvio-padrão populacional</vt:lpstr>
      <vt:lpstr>Teste qui-quadrado bilateral de desvio-padrão populacional para uma condição em R</vt:lpstr>
      <vt:lpstr>Teste qui-quadrado bilateral de desvio-padrão populacional para uma condição em R</vt:lpstr>
      <vt:lpstr>Teste qui-quadrado unilateral (greater) de desvio-padrão populacional para uma condição em R</vt:lpstr>
      <vt:lpstr>Teste qui-quadrado de desvio-padrão bilateral para uma condição em R</vt:lpstr>
      <vt:lpstr>Teste qui-quadrado unilateral (less) de desvio-padrão populacional para uma condição em R</vt:lpstr>
      <vt:lpstr>Teste qui-quadrado de desvio-padrão bilateral para uma condição em R</vt:lpstr>
      <vt:lpstr>Reamostragem do desvio-padrão amostral em R</vt:lpstr>
      <vt:lpstr>Reamostragem do desvio-padrão amostral em R Bootstrap_DesvioPadrao.R</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Capítulo 4: Teste de hipótese e  significância estatística</dc:title>
  <dc:creator>JOSE</dc:creator>
  <cp:lastModifiedBy>Jose Siqueira</cp:lastModifiedBy>
  <cp:revision>436</cp:revision>
  <cp:lastPrinted>2018-08-31T22:20:18Z</cp:lastPrinted>
  <dcterms:created xsi:type="dcterms:W3CDTF">2012-03-31T15:25:43Z</dcterms:created>
  <dcterms:modified xsi:type="dcterms:W3CDTF">2020-03-13T04:07:45Z</dcterms:modified>
</cp:coreProperties>
</file>